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84" r:id="rId6"/>
    <p:sldId id="348" r:id="rId7"/>
    <p:sldId id="323" r:id="rId8"/>
    <p:sldId id="349" r:id="rId9"/>
    <p:sldId id="352" r:id="rId10"/>
    <p:sldId id="350" r:id="rId11"/>
    <p:sldId id="354" r:id="rId12"/>
    <p:sldId id="351" r:id="rId13"/>
    <p:sldId id="355" r:id="rId14"/>
    <p:sldId id="353" r:id="rId15"/>
    <p:sldId id="356" r:id="rId16"/>
    <p:sldId id="360" r:id="rId17"/>
    <p:sldId id="281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644B"/>
    <a:srgbClr val="92D050"/>
    <a:srgbClr val="BFBFBF"/>
    <a:srgbClr val="2C6891"/>
    <a:srgbClr val="969895"/>
    <a:srgbClr val="445469"/>
    <a:srgbClr val="3A8B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5" autoAdjust="0"/>
    <p:restoredTop sz="75949" autoAdjust="0"/>
  </p:normalViewPr>
  <p:slideViewPr>
    <p:cSldViewPr snapToGrid="0">
      <p:cViewPr varScale="1">
        <p:scale>
          <a:sx n="80" d="100"/>
          <a:sy n="80" d="100"/>
        </p:scale>
        <p:origin x="678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4" Type="http://schemas.microsoft.com/office/2011/relationships/chartColorStyle" Target="colors1.xml"/><Relationship Id="rId3" Type="http://schemas.microsoft.com/office/2011/relationships/chartStyle" Target="style1.xml"/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noFill/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C75050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90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销售额2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rgbClr val="92D050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</c:v>
                </c:pt>
                <c:pt idx="1">
                  <c:v>30</c:v>
                </c:pt>
                <c:pt idx="2">
                  <c:v>70</c:v>
                </c:pt>
                <c:pt idx="3">
                  <c:v>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销售额3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noFill/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60</c:v>
                </c:pt>
                <c:pt idx="3">
                  <c:v>40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列1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用于小样本文本分类的归纳网络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小样本学习可以看做每个类别样本数目远远小于类别数目。在标注数据比较少的情况下，深度学习的应用和效果都受到了限制。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机器学习就是定义了一个</a:t>
            </a:r>
            <a:r>
              <a:rPr lang="en-US" altLang="zh-CN" dirty="0"/>
              <a:t>function</a:t>
            </a:r>
            <a:r>
              <a:rPr lang="zh-CN" altLang="en-US" dirty="0"/>
              <a:t>，然后这个</a:t>
            </a:r>
            <a:r>
              <a:rPr lang="en-US" altLang="zh-CN" dirty="0"/>
              <a:t>function</a:t>
            </a:r>
            <a:r>
              <a:rPr lang="zh-CN" altLang="en-US" dirty="0"/>
              <a:t>里面有一些未知的参数，在网络中比如权重和偏置的这种参数，都是要被学习出来的。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之前机器学习的网络里面的那些参数我们都用</a:t>
            </a:r>
            <a:r>
              <a:rPr lang="en-US" altLang="zh-CN" dirty="0" err="1"/>
              <a:t>fcita</a:t>
            </a:r>
            <a:r>
              <a:rPr lang="en-US" altLang="zh-CN" dirty="0"/>
              <a:t> </a:t>
            </a:r>
            <a:r>
              <a:rPr lang="zh-CN" altLang="en-US" dirty="0"/>
              <a:t>来表示这是机器学习的第一步，第二步就是我们要定一个</a:t>
            </a:r>
            <a:r>
              <a:rPr lang="en-US" altLang="zh-CN" dirty="0"/>
              <a:t>loss</a:t>
            </a:r>
            <a:r>
              <a:rPr lang="zh-CN" altLang="en-US" dirty="0"/>
              <a:t>函数 就是维持参数的</a:t>
            </a:r>
            <a:r>
              <a:rPr lang="en-US" altLang="zh-CN" dirty="0"/>
              <a:t>loss</a:t>
            </a:r>
            <a:r>
              <a:rPr lang="zh-CN" altLang="en-US" dirty="0"/>
              <a:t>，来定义这个</a:t>
            </a:r>
            <a:r>
              <a:rPr lang="en-US" altLang="zh-CN" dirty="0"/>
              <a:t>function</a:t>
            </a:r>
            <a:r>
              <a:rPr lang="zh-CN" altLang="en-US" dirty="0"/>
              <a:t>是好还是不好。然后我们就找到最优解的</a:t>
            </a:r>
            <a:r>
              <a:rPr lang="en-US" altLang="zh-CN" dirty="0" err="1"/>
              <a:t>cita</a:t>
            </a:r>
            <a:r>
              <a:rPr lang="zh-CN" altLang="en-US" dirty="0"/>
              <a:t>，带入我们最开始的</a:t>
            </a:r>
            <a:r>
              <a:rPr lang="en-US" altLang="zh-CN" dirty="0"/>
              <a:t>f function</a:t>
            </a:r>
            <a:r>
              <a:rPr lang="zh-CN" altLang="en-US" dirty="0"/>
              <a:t>，我们就可以拿这个</a:t>
            </a:r>
            <a:r>
              <a:rPr lang="en-US" altLang="zh-CN" dirty="0"/>
              <a:t>f</a:t>
            </a:r>
            <a:r>
              <a:rPr lang="zh-CN" altLang="en-US" dirty="0"/>
              <a:t>来进行我们想做的分类任务。这就是之前大家比较了解的机器学习的简单的过程。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小样本学习可以看做每个类别样本数目远远小于类别数目。在标注数据比较少的情况下，深度学习的应用和效果都受到了限制。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机器学习就是定义了一个</a:t>
            </a:r>
            <a:r>
              <a:rPr lang="en-US" altLang="zh-CN" dirty="0"/>
              <a:t>function</a:t>
            </a:r>
            <a:r>
              <a:rPr lang="zh-CN" altLang="en-US" dirty="0"/>
              <a:t>，然后这个</a:t>
            </a:r>
            <a:r>
              <a:rPr lang="en-US" altLang="zh-CN" dirty="0"/>
              <a:t>function</a:t>
            </a:r>
            <a:r>
              <a:rPr lang="zh-CN" altLang="en-US" dirty="0"/>
              <a:t>里面有一些未知的参数，在网络中比如权重和偏置的这种参数，都是要被学习出来的。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之前机器学习的网络里面的那些参数我们都用</a:t>
            </a:r>
            <a:r>
              <a:rPr lang="en-US" altLang="zh-CN" dirty="0" err="1"/>
              <a:t>fcita</a:t>
            </a:r>
            <a:r>
              <a:rPr lang="en-US" altLang="zh-CN" dirty="0"/>
              <a:t> </a:t>
            </a:r>
            <a:r>
              <a:rPr lang="zh-CN" altLang="en-US" dirty="0"/>
              <a:t>来表示这是机器学习的第一步，第二步就是我们要定一个</a:t>
            </a:r>
            <a:r>
              <a:rPr lang="en-US" altLang="zh-CN" dirty="0"/>
              <a:t>loss</a:t>
            </a:r>
            <a:r>
              <a:rPr lang="zh-CN" altLang="en-US" dirty="0"/>
              <a:t>函数 就是维持参数的</a:t>
            </a:r>
            <a:r>
              <a:rPr lang="en-US" altLang="zh-CN" dirty="0"/>
              <a:t>loss</a:t>
            </a:r>
            <a:r>
              <a:rPr lang="zh-CN" altLang="en-US" dirty="0"/>
              <a:t>，来定义这个</a:t>
            </a:r>
            <a:r>
              <a:rPr lang="en-US" altLang="zh-CN" dirty="0"/>
              <a:t>function</a:t>
            </a:r>
            <a:r>
              <a:rPr lang="zh-CN" altLang="en-US" dirty="0"/>
              <a:t>是好还是不好。然后我们就找到最优解的</a:t>
            </a:r>
            <a:r>
              <a:rPr lang="en-US" altLang="zh-CN" dirty="0" err="1"/>
              <a:t>cita</a:t>
            </a:r>
            <a:r>
              <a:rPr lang="zh-CN" altLang="en-US" dirty="0"/>
              <a:t>，带入我们最开始的</a:t>
            </a:r>
            <a:r>
              <a:rPr lang="en-US" altLang="zh-CN" dirty="0"/>
              <a:t>f function</a:t>
            </a:r>
            <a:r>
              <a:rPr lang="zh-CN" altLang="en-US" dirty="0"/>
              <a:t>，我们就可以拿这个</a:t>
            </a:r>
            <a:r>
              <a:rPr lang="en-US" altLang="zh-CN" dirty="0"/>
              <a:t>f</a:t>
            </a:r>
            <a:r>
              <a:rPr lang="zh-CN" altLang="en-US" dirty="0"/>
              <a:t>来进行我们想做的分类任务。这就是之前大家比较了解的机器学习的简单的过程。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小样本学习可以看做每个类别样本数目远远小于类别数目。在标注数据比较少的情况下，深度学习的应用和效果都受到了限制。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机器学习就是定义了一个</a:t>
            </a:r>
            <a:r>
              <a:rPr lang="en-US" altLang="zh-CN" dirty="0"/>
              <a:t>function</a:t>
            </a:r>
            <a:r>
              <a:rPr lang="zh-CN" altLang="en-US" dirty="0"/>
              <a:t>，然后这个</a:t>
            </a:r>
            <a:r>
              <a:rPr lang="en-US" altLang="zh-CN" dirty="0"/>
              <a:t>function</a:t>
            </a:r>
            <a:r>
              <a:rPr lang="zh-CN" altLang="en-US" dirty="0"/>
              <a:t>里面有一些未知的参数，在网络中比如权重和偏置的这种参数，都是要被学习出来的。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之前机器学习的网络里面的那些参数我们都用</a:t>
            </a:r>
            <a:r>
              <a:rPr lang="en-US" altLang="zh-CN" dirty="0" err="1"/>
              <a:t>fcita</a:t>
            </a:r>
            <a:r>
              <a:rPr lang="en-US" altLang="zh-CN" dirty="0"/>
              <a:t> </a:t>
            </a:r>
            <a:r>
              <a:rPr lang="zh-CN" altLang="en-US" dirty="0"/>
              <a:t>来表示这是机器学习的第一步，第二步就是我们要定一个</a:t>
            </a:r>
            <a:r>
              <a:rPr lang="en-US" altLang="zh-CN" dirty="0"/>
              <a:t>loss</a:t>
            </a:r>
            <a:r>
              <a:rPr lang="zh-CN" altLang="en-US" dirty="0"/>
              <a:t>函数 就是维持参数的</a:t>
            </a:r>
            <a:r>
              <a:rPr lang="en-US" altLang="zh-CN" dirty="0"/>
              <a:t>loss</a:t>
            </a:r>
            <a:r>
              <a:rPr lang="zh-CN" altLang="en-US" dirty="0"/>
              <a:t>，来定义这个</a:t>
            </a:r>
            <a:r>
              <a:rPr lang="en-US" altLang="zh-CN" dirty="0"/>
              <a:t>function</a:t>
            </a:r>
            <a:r>
              <a:rPr lang="zh-CN" altLang="en-US" dirty="0"/>
              <a:t>是好还是不好。然后我们就找到最优解的</a:t>
            </a:r>
            <a:r>
              <a:rPr lang="en-US" altLang="zh-CN" dirty="0" err="1"/>
              <a:t>cita</a:t>
            </a:r>
            <a:r>
              <a:rPr lang="zh-CN" altLang="en-US" dirty="0"/>
              <a:t>，带入我们最开始的</a:t>
            </a:r>
            <a:r>
              <a:rPr lang="en-US" altLang="zh-CN" dirty="0"/>
              <a:t>f function</a:t>
            </a:r>
            <a:r>
              <a:rPr lang="zh-CN" altLang="en-US" dirty="0"/>
              <a:t>，我们就可以拿这个</a:t>
            </a:r>
            <a:r>
              <a:rPr lang="en-US" altLang="zh-CN" dirty="0"/>
              <a:t>f</a:t>
            </a:r>
            <a:r>
              <a:rPr lang="zh-CN" altLang="en-US" dirty="0"/>
              <a:t>来进行我们想做的分类任务。这就是之前大家比较了解的机器学习的简单的过程。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小样本学习可以看做每个类别样本数目远远小于类别数目。在标注数据比较少的情况下，深度学习的应用和效果都受到了限制。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机器学习就是定义了一个</a:t>
            </a:r>
            <a:r>
              <a:rPr lang="en-US" altLang="zh-CN" dirty="0"/>
              <a:t>function</a:t>
            </a:r>
            <a:r>
              <a:rPr lang="zh-CN" altLang="en-US" dirty="0"/>
              <a:t>，然后这个</a:t>
            </a:r>
            <a:r>
              <a:rPr lang="en-US" altLang="zh-CN" dirty="0"/>
              <a:t>function</a:t>
            </a:r>
            <a:r>
              <a:rPr lang="zh-CN" altLang="en-US" dirty="0"/>
              <a:t>里面有一些未知的参数，在网络中比如权重和偏置的这种参数，都是要被学习出来的。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之前机器学习的网络里面的那些参数我们都用</a:t>
            </a:r>
            <a:r>
              <a:rPr lang="en-US" altLang="zh-CN" dirty="0" err="1"/>
              <a:t>fcita</a:t>
            </a:r>
            <a:r>
              <a:rPr lang="en-US" altLang="zh-CN" dirty="0"/>
              <a:t> </a:t>
            </a:r>
            <a:r>
              <a:rPr lang="zh-CN" altLang="en-US" dirty="0"/>
              <a:t>来表示这是机器学习的第一步，第二步就是我们要定一个</a:t>
            </a:r>
            <a:r>
              <a:rPr lang="en-US" altLang="zh-CN" dirty="0"/>
              <a:t>loss</a:t>
            </a:r>
            <a:r>
              <a:rPr lang="zh-CN" altLang="en-US" dirty="0"/>
              <a:t>函数 就是维持参数的</a:t>
            </a:r>
            <a:r>
              <a:rPr lang="en-US" altLang="zh-CN" dirty="0"/>
              <a:t>loss</a:t>
            </a:r>
            <a:r>
              <a:rPr lang="zh-CN" altLang="en-US" dirty="0"/>
              <a:t>，来定义这个</a:t>
            </a:r>
            <a:r>
              <a:rPr lang="en-US" altLang="zh-CN" dirty="0"/>
              <a:t>function</a:t>
            </a:r>
            <a:r>
              <a:rPr lang="zh-CN" altLang="en-US" dirty="0"/>
              <a:t>是好还是不好。然后我们就找到最优解的</a:t>
            </a:r>
            <a:r>
              <a:rPr lang="en-US" altLang="zh-CN" dirty="0" err="1"/>
              <a:t>cita</a:t>
            </a:r>
            <a:r>
              <a:rPr lang="zh-CN" altLang="en-US" dirty="0"/>
              <a:t>，带入我们最开始的</a:t>
            </a:r>
            <a:r>
              <a:rPr lang="en-US" altLang="zh-CN" dirty="0"/>
              <a:t>f function</a:t>
            </a:r>
            <a:r>
              <a:rPr lang="zh-CN" altLang="en-US" dirty="0"/>
              <a:t>，我们就可以拿这个</a:t>
            </a:r>
            <a:r>
              <a:rPr lang="en-US" altLang="zh-CN" dirty="0"/>
              <a:t>f</a:t>
            </a:r>
            <a:r>
              <a:rPr lang="zh-CN" altLang="en-US" dirty="0"/>
              <a:t>来进行我们想做的分类任务。这就是之前大家比较了解的机器学习的简单的过程。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小样本学习可以看做每个类别样本数目远远小于类别数目。在标注数据比较少的情况下，深度学习的应用和效果都受到了限制。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机器学习就是定义了一个</a:t>
            </a:r>
            <a:r>
              <a:rPr lang="en-US" altLang="zh-CN" dirty="0"/>
              <a:t>function</a:t>
            </a:r>
            <a:r>
              <a:rPr lang="zh-CN" altLang="en-US" dirty="0"/>
              <a:t>，然后这个</a:t>
            </a:r>
            <a:r>
              <a:rPr lang="en-US" altLang="zh-CN" dirty="0"/>
              <a:t>function</a:t>
            </a:r>
            <a:r>
              <a:rPr lang="zh-CN" altLang="en-US" dirty="0"/>
              <a:t>里面有一些未知的参数，在网络中比如权重和偏置的这种参数，都是要被学习出来的。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之前机器学习的网络里面的那些参数我们都用</a:t>
            </a:r>
            <a:r>
              <a:rPr lang="en-US" altLang="zh-CN" dirty="0" err="1"/>
              <a:t>fcita</a:t>
            </a:r>
            <a:r>
              <a:rPr lang="en-US" altLang="zh-CN" dirty="0"/>
              <a:t> </a:t>
            </a:r>
            <a:r>
              <a:rPr lang="zh-CN" altLang="en-US" dirty="0"/>
              <a:t>来表示这是机器学习的第一步，第二步就是我们要定一个</a:t>
            </a:r>
            <a:r>
              <a:rPr lang="en-US" altLang="zh-CN" dirty="0"/>
              <a:t>loss</a:t>
            </a:r>
            <a:r>
              <a:rPr lang="zh-CN" altLang="en-US" dirty="0"/>
              <a:t>函数 就是维持参数的</a:t>
            </a:r>
            <a:r>
              <a:rPr lang="en-US" altLang="zh-CN" dirty="0"/>
              <a:t>loss</a:t>
            </a:r>
            <a:r>
              <a:rPr lang="zh-CN" altLang="en-US" dirty="0"/>
              <a:t>，来定义这个</a:t>
            </a:r>
            <a:r>
              <a:rPr lang="en-US" altLang="zh-CN" dirty="0"/>
              <a:t>function</a:t>
            </a:r>
            <a:r>
              <a:rPr lang="zh-CN" altLang="en-US" dirty="0"/>
              <a:t>是好还是不好。然后我们就找到最优解的</a:t>
            </a:r>
            <a:r>
              <a:rPr lang="en-US" altLang="zh-CN" dirty="0" err="1"/>
              <a:t>cita</a:t>
            </a:r>
            <a:r>
              <a:rPr lang="zh-CN" altLang="en-US" dirty="0"/>
              <a:t>，带入我们最开始的</a:t>
            </a:r>
            <a:r>
              <a:rPr lang="en-US" altLang="zh-CN" dirty="0"/>
              <a:t>f function</a:t>
            </a:r>
            <a:r>
              <a:rPr lang="zh-CN" altLang="en-US" dirty="0"/>
              <a:t>，我们就可以拿这个</a:t>
            </a:r>
            <a:r>
              <a:rPr lang="en-US" altLang="zh-CN" dirty="0"/>
              <a:t>f</a:t>
            </a:r>
            <a:r>
              <a:rPr lang="zh-CN" altLang="en-US" dirty="0"/>
              <a:t>来进行我们想做的分类任务。这就是之前大家比较了解的机器学习的简单的过程。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用于小样本文本分类的归纳网络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小样本学习可以看做每个类别样本数目远远小于类别数目。在标注数据比较少的情况下，深度学习的应用和效果都受到了限制。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机器学习就是定义了一个</a:t>
            </a:r>
            <a:r>
              <a:rPr lang="en-US" altLang="zh-CN" dirty="0"/>
              <a:t>function</a:t>
            </a:r>
            <a:r>
              <a:rPr lang="zh-CN" altLang="en-US" dirty="0"/>
              <a:t>，然后这个</a:t>
            </a:r>
            <a:r>
              <a:rPr lang="en-US" altLang="zh-CN" dirty="0"/>
              <a:t>function</a:t>
            </a:r>
            <a:r>
              <a:rPr lang="zh-CN" altLang="en-US" dirty="0"/>
              <a:t>里面有一些未知的参数，在网络中比如权重和偏置的这种参数，都是要被学习出来的。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之前机器学习的网络里面的那些参数我们都用</a:t>
            </a:r>
            <a:r>
              <a:rPr lang="en-US" altLang="zh-CN" dirty="0" err="1"/>
              <a:t>fcita</a:t>
            </a:r>
            <a:r>
              <a:rPr lang="en-US" altLang="zh-CN" dirty="0"/>
              <a:t> </a:t>
            </a:r>
            <a:r>
              <a:rPr lang="zh-CN" altLang="en-US" dirty="0"/>
              <a:t>来表示这是机器学习的第一步，第二步就是我们要定一个</a:t>
            </a:r>
            <a:r>
              <a:rPr lang="en-US" altLang="zh-CN" dirty="0"/>
              <a:t>loss</a:t>
            </a:r>
            <a:r>
              <a:rPr lang="zh-CN" altLang="en-US" dirty="0"/>
              <a:t>函数 就是维持参数的</a:t>
            </a:r>
            <a:r>
              <a:rPr lang="en-US" altLang="zh-CN" dirty="0"/>
              <a:t>loss</a:t>
            </a:r>
            <a:r>
              <a:rPr lang="zh-CN" altLang="en-US" dirty="0"/>
              <a:t>，来定义这个</a:t>
            </a:r>
            <a:r>
              <a:rPr lang="en-US" altLang="zh-CN" dirty="0"/>
              <a:t>function</a:t>
            </a:r>
            <a:r>
              <a:rPr lang="zh-CN" altLang="en-US" dirty="0"/>
              <a:t>是好还是不好。然后我们就找到最优解的</a:t>
            </a:r>
            <a:r>
              <a:rPr lang="en-US" altLang="zh-CN" dirty="0" err="1"/>
              <a:t>cita</a:t>
            </a:r>
            <a:r>
              <a:rPr lang="zh-CN" altLang="en-US" dirty="0"/>
              <a:t>，带入我们最开始的</a:t>
            </a:r>
            <a:r>
              <a:rPr lang="en-US" altLang="zh-CN" dirty="0"/>
              <a:t>f function</a:t>
            </a:r>
            <a:r>
              <a:rPr lang="zh-CN" altLang="en-US" dirty="0"/>
              <a:t>，我们就可以拿这个</a:t>
            </a:r>
            <a:r>
              <a:rPr lang="en-US" altLang="zh-CN" dirty="0"/>
              <a:t>f</a:t>
            </a:r>
            <a:r>
              <a:rPr lang="zh-CN" altLang="en-US" dirty="0"/>
              <a:t>来进行我们想做的分类任务。这就是之前大家比较了解的机器学习的简单的过程。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用于小样本文本分类的归纳网络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小样本学习可以看做每个类别样本数目远远小于类别数目。在标注数据比较少的情况下，深度学习的应用和效果都受到了限制。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机器学习就是定义了一个</a:t>
            </a:r>
            <a:r>
              <a:rPr lang="en-US" altLang="zh-CN" dirty="0"/>
              <a:t>function</a:t>
            </a:r>
            <a:r>
              <a:rPr lang="zh-CN" altLang="en-US" dirty="0"/>
              <a:t>，然后这个</a:t>
            </a:r>
            <a:r>
              <a:rPr lang="en-US" altLang="zh-CN" dirty="0"/>
              <a:t>function</a:t>
            </a:r>
            <a:r>
              <a:rPr lang="zh-CN" altLang="en-US" dirty="0"/>
              <a:t>里面有一些未知的参数，在网络中比如权重和偏置的这种参数，都是要被学习出来的。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之前机器学习的网络里面的那些参数我们都用</a:t>
            </a:r>
            <a:r>
              <a:rPr lang="en-US" altLang="zh-CN" dirty="0" err="1"/>
              <a:t>fcita</a:t>
            </a:r>
            <a:r>
              <a:rPr lang="en-US" altLang="zh-CN" dirty="0"/>
              <a:t> </a:t>
            </a:r>
            <a:r>
              <a:rPr lang="zh-CN" altLang="en-US" dirty="0"/>
              <a:t>来表示这是机器学习的第一步，第二步就是我们要定一个</a:t>
            </a:r>
            <a:r>
              <a:rPr lang="en-US" altLang="zh-CN" dirty="0"/>
              <a:t>loss</a:t>
            </a:r>
            <a:r>
              <a:rPr lang="zh-CN" altLang="en-US" dirty="0"/>
              <a:t>函数 就是维持参数的</a:t>
            </a:r>
            <a:r>
              <a:rPr lang="en-US" altLang="zh-CN" dirty="0"/>
              <a:t>loss</a:t>
            </a:r>
            <a:r>
              <a:rPr lang="zh-CN" altLang="en-US" dirty="0"/>
              <a:t>，来定义这个</a:t>
            </a:r>
            <a:r>
              <a:rPr lang="en-US" altLang="zh-CN" dirty="0"/>
              <a:t>function</a:t>
            </a:r>
            <a:r>
              <a:rPr lang="zh-CN" altLang="en-US" dirty="0"/>
              <a:t>是好还是不好。然后我们就找到最优解的</a:t>
            </a:r>
            <a:r>
              <a:rPr lang="en-US" altLang="zh-CN" dirty="0" err="1"/>
              <a:t>cita</a:t>
            </a:r>
            <a:r>
              <a:rPr lang="zh-CN" altLang="en-US" dirty="0"/>
              <a:t>，带入我们最开始的</a:t>
            </a:r>
            <a:r>
              <a:rPr lang="en-US" altLang="zh-CN" dirty="0"/>
              <a:t>f function</a:t>
            </a:r>
            <a:r>
              <a:rPr lang="zh-CN" altLang="en-US" dirty="0"/>
              <a:t>，我们就可以拿这个</a:t>
            </a:r>
            <a:r>
              <a:rPr lang="en-US" altLang="zh-CN" dirty="0"/>
              <a:t>f</a:t>
            </a:r>
            <a:r>
              <a:rPr lang="zh-CN" altLang="en-US" dirty="0"/>
              <a:t>来进行我们想做的分类任务。这就是之前大家比较了解的机器学习的简单的过程。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用于小样本文本分类的归纳网络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小样本学习可以看做每个类别样本数目远远小于类别数目。在标注数据比较少的情况下，深度学习的应用和效果都受到了限制。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机器学习就是定义了一个</a:t>
            </a:r>
            <a:r>
              <a:rPr lang="en-US" altLang="zh-CN" dirty="0"/>
              <a:t>function</a:t>
            </a:r>
            <a:r>
              <a:rPr lang="zh-CN" altLang="en-US" dirty="0"/>
              <a:t>，然后这个</a:t>
            </a:r>
            <a:r>
              <a:rPr lang="en-US" altLang="zh-CN" dirty="0"/>
              <a:t>function</a:t>
            </a:r>
            <a:r>
              <a:rPr lang="zh-CN" altLang="en-US" dirty="0"/>
              <a:t>里面有一些未知的参数，在网络中比如权重和偏置的这种参数，都是要被学习出来的。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之前机器学习的网络里面的那些参数我们都用</a:t>
            </a:r>
            <a:r>
              <a:rPr lang="en-US" altLang="zh-CN" dirty="0" err="1"/>
              <a:t>fcita</a:t>
            </a:r>
            <a:r>
              <a:rPr lang="en-US" altLang="zh-CN" dirty="0"/>
              <a:t> </a:t>
            </a:r>
            <a:r>
              <a:rPr lang="zh-CN" altLang="en-US" dirty="0"/>
              <a:t>来表示这是机器学习的第一步，第二步就是我们要定一个</a:t>
            </a:r>
            <a:r>
              <a:rPr lang="en-US" altLang="zh-CN" dirty="0"/>
              <a:t>loss</a:t>
            </a:r>
            <a:r>
              <a:rPr lang="zh-CN" altLang="en-US" dirty="0"/>
              <a:t>函数 就是维持参数的</a:t>
            </a:r>
            <a:r>
              <a:rPr lang="en-US" altLang="zh-CN" dirty="0"/>
              <a:t>loss</a:t>
            </a:r>
            <a:r>
              <a:rPr lang="zh-CN" altLang="en-US" dirty="0"/>
              <a:t>，来定义这个</a:t>
            </a:r>
            <a:r>
              <a:rPr lang="en-US" altLang="zh-CN" dirty="0"/>
              <a:t>function</a:t>
            </a:r>
            <a:r>
              <a:rPr lang="zh-CN" altLang="en-US" dirty="0"/>
              <a:t>是好还是不好。然后我们就找到最优解的</a:t>
            </a:r>
            <a:r>
              <a:rPr lang="en-US" altLang="zh-CN" dirty="0" err="1"/>
              <a:t>cita</a:t>
            </a:r>
            <a:r>
              <a:rPr lang="zh-CN" altLang="en-US" dirty="0"/>
              <a:t>，带入我们最开始的</a:t>
            </a:r>
            <a:r>
              <a:rPr lang="en-US" altLang="zh-CN" dirty="0"/>
              <a:t>f function</a:t>
            </a:r>
            <a:r>
              <a:rPr lang="zh-CN" altLang="en-US" dirty="0"/>
              <a:t>，我们就可以拿这个</a:t>
            </a:r>
            <a:r>
              <a:rPr lang="en-US" altLang="zh-CN" dirty="0"/>
              <a:t>f</a:t>
            </a:r>
            <a:r>
              <a:rPr lang="zh-CN" altLang="en-US" dirty="0"/>
              <a:t>来进行我们想做的分类任务。这就是之前大家比较了解的机器学习的简单的过程。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11.png"/><Relationship Id="rId4" Type="http://schemas.openxmlformats.org/officeDocument/2006/relationships/image" Target="../media/image6.png"/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841522" y="2138933"/>
            <a:ext cx="8669032" cy="789886"/>
          </a:xfrm>
        </p:spPr>
        <p:txBody>
          <a:bodyPr anchor="b">
            <a:noAutofit/>
          </a:bodyPr>
          <a:lstStyle>
            <a:lvl1pPr algn="ctr">
              <a:defRPr sz="4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/>
              <a:t>PPT Template for The Alpha Lab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sp>
        <p:nvSpPr>
          <p:cNvPr id="12" name="矩形 11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 userDrawn="1"/>
        </p:nvSpPr>
        <p:spPr>
          <a:xfrm>
            <a:off x="4204809" y="3532980"/>
            <a:ext cx="3782382" cy="444242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273" y="568082"/>
            <a:ext cx="2794634" cy="1397712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3236131" y="859443"/>
            <a:ext cx="2939907" cy="848242"/>
            <a:chOff x="3236131" y="842817"/>
            <a:chExt cx="2939907" cy="848242"/>
          </a:xfrm>
        </p:grpSpPr>
        <p:pic>
          <p:nvPicPr>
            <p:cNvPr id="14" name="图片 13"/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77"/>
            <a:stretch>
              <a:fillRect/>
            </a:stretch>
          </p:blipFill>
          <p:spPr>
            <a:xfrm>
              <a:off x="4038600" y="842817"/>
              <a:ext cx="2137438" cy="848242"/>
            </a:xfrm>
            <a:prstGeom prst="rect">
              <a:avLst/>
            </a:prstGeom>
          </p:spPr>
        </p:pic>
        <p:pic>
          <p:nvPicPr>
            <p:cNvPr id="8" name="图片 7" descr="图片包含 户外, 标牌, 蓝色&#10;&#10;已生成极高可信度的说明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6131" y="889764"/>
              <a:ext cx="733889" cy="73558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-163533"/>
            <a:ext cx="2701323" cy="1351044"/>
          </a:xfrm>
          <a:prstGeom prst="rect">
            <a:avLst/>
          </a:prstGeom>
        </p:spPr>
      </p:pic>
      <p:sp>
        <p:nvSpPr>
          <p:cNvPr id="6" name="Rectangle 51"/>
          <p:cNvSpPr/>
          <p:nvPr userDrawn="1"/>
        </p:nvSpPr>
        <p:spPr>
          <a:xfrm>
            <a:off x="935907" y="559459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4375997" y="2004961"/>
            <a:ext cx="3419578" cy="3419578"/>
            <a:chOff x="4375997" y="2004961"/>
            <a:chExt cx="3419578" cy="3419578"/>
          </a:xfrm>
        </p:grpSpPr>
        <p:sp>
          <p:nvSpPr>
            <p:cNvPr id="8" name="椭圆 7"/>
            <p:cNvSpPr/>
            <p:nvPr/>
          </p:nvSpPr>
          <p:spPr>
            <a:xfrm rot="2700000">
              <a:off x="4378802" y="2940279"/>
              <a:ext cx="3419578" cy="1548942"/>
            </a:xfrm>
            <a:prstGeom prst="ellipse">
              <a:avLst/>
            </a:prstGeom>
            <a:noFill/>
            <a:ln w="19050" cap="rnd" cmpd="sng" algn="ctr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13273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8100000">
              <a:off x="4375997" y="2937475"/>
              <a:ext cx="3419578" cy="1548942"/>
            </a:xfrm>
            <a:prstGeom prst="ellipse">
              <a:avLst/>
            </a:prstGeom>
            <a:noFill/>
            <a:ln w="19050" cap="rnd" cmpd="sng" algn="ctr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13273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11" name="流程图: 决策 10"/>
          <p:cNvSpPr/>
          <p:nvPr userDrawn="1"/>
        </p:nvSpPr>
        <p:spPr>
          <a:xfrm>
            <a:off x="5339202" y="1718327"/>
            <a:ext cx="1496604" cy="1496604"/>
          </a:xfrm>
          <a:prstGeom prst="flowChartDecision">
            <a:avLst/>
          </a:prstGeom>
          <a:solidFill>
            <a:srgbClr val="C75050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r>
              <a:rPr lang="en-US" altLang="zh-CN" sz="2400" dirty="0">
                <a:solidFill>
                  <a:prstClr val="white">
                    <a:lumMod val="9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lang="zh-CN" altLang="en-US" sz="2400" dirty="0">
              <a:solidFill>
                <a:prstClr val="white">
                  <a:lumMod val="9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流程图: 决策 11"/>
          <p:cNvSpPr/>
          <p:nvPr userDrawn="1"/>
        </p:nvSpPr>
        <p:spPr>
          <a:xfrm>
            <a:off x="6644859" y="3023984"/>
            <a:ext cx="1496604" cy="1496604"/>
          </a:xfrm>
          <a:prstGeom prst="flowChartDecision">
            <a:avLst/>
          </a:prstGeom>
          <a:solidFill>
            <a:srgbClr val="92D050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r>
              <a:rPr lang="en-US" altLang="zh-CN" sz="2400" dirty="0">
                <a:solidFill>
                  <a:prstClr val="white">
                    <a:lumMod val="9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zh-CN" altLang="en-US" sz="2400" dirty="0">
              <a:solidFill>
                <a:prstClr val="white">
                  <a:lumMod val="9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流程图: 决策 12"/>
          <p:cNvSpPr/>
          <p:nvPr userDrawn="1"/>
        </p:nvSpPr>
        <p:spPr>
          <a:xfrm>
            <a:off x="5383481" y="3999612"/>
            <a:ext cx="1496604" cy="1496604"/>
          </a:xfrm>
          <a:prstGeom prst="flowChartDecision">
            <a:avLst/>
          </a:prstGeom>
          <a:solidFill>
            <a:srgbClr val="FFC000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r>
              <a:rPr lang="en-US" altLang="zh-CN" sz="2400" dirty="0">
                <a:solidFill>
                  <a:prstClr val="white">
                    <a:lumMod val="9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zh-CN" altLang="en-US" sz="2400" dirty="0">
              <a:solidFill>
                <a:prstClr val="white">
                  <a:lumMod val="9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流程图: 决策 13"/>
          <p:cNvSpPr/>
          <p:nvPr userDrawn="1"/>
        </p:nvSpPr>
        <p:spPr>
          <a:xfrm>
            <a:off x="4066961" y="2990569"/>
            <a:ext cx="1496604" cy="1496604"/>
          </a:xfrm>
          <a:prstGeom prst="flowChartDecision">
            <a:avLst/>
          </a:prstGeom>
          <a:solidFill>
            <a:srgbClr val="3A8BC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1006876" y="568507"/>
            <a:ext cx="3322271" cy="619004"/>
          </a:xfrm>
        </p:spPr>
        <p:txBody>
          <a:bodyPr/>
          <a:lstStyle>
            <a:lvl1pPr>
              <a:defRPr sz="2800">
                <a:solidFill>
                  <a:srgbClr val="445469"/>
                </a:solidFill>
                <a:latin typeface="Berlin Sans FB" panose="020E0602020502020306" pitchFamily="34" charset="0"/>
              </a:defRPr>
            </a:lvl1pPr>
          </a:lstStyle>
          <a:p>
            <a:r>
              <a:rPr lang="en-US" altLang="zh-CN" dirty="0"/>
              <a:t>Headline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-163533"/>
            <a:ext cx="2701323" cy="1351044"/>
          </a:xfrm>
          <a:prstGeom prst="rect">
            <a:avLst/>
          </a:prstGeom>
        </p:spPr>
      </p:pic>
      <p:sp>
        <p:nvSpPr>
          <p:cNvPr id="6" name="Rectangle 51"/>
          <p:cNvSpPr/>
          <p:nvPr userDrawn="1"/>
        </p:nvSpPr>
        <p:spPr>
          <a:xfrm>
            <a:off x="935907" y="559459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1006877" y="568507"/>
            <a:ext cx="3322271" cy="619004"/>
          </a:xfrm>
        </p:spPr>
        <p:txBody>
          <a:bodyPr/>
          <a:lstStyle>
            <a:lvl1pPr>
              <a:defRPr sz="2800">
                <a:solidFill>
                  <a:srgbClr val="445469"/>
                </a:solidFill>
                <a:latin typeface="Berlin Sans FB" panose="020E0602020502020306" pitchFamily="34" charset="0"/>
              </a:defRPr>
            </a:lvl1pPr>
          </a:lstStyle>
          <a:p>
            <a:r>
              <a:rPr lang="en-US" altLang="zh-CN" dirty="0"/>
              <a:t>Headline</a:t>
            </a:r>
            <a:endParaRPr lang="zh-CN" altLang="en-US" dirty="0"/>
          </a:p>
        </p:txBody>
      </p:sp>
      <p:sp>
        <p:nvSpPr>
          <p:cNvPr id="15" name="椭圆 14"/>
          <p:cNvSpPr/>
          <p:nvPr userDrawn="1"/>
        </p:nvSpPr>
        <p:spPr>
          <a:xfrm>
            <a:off x="10372698" y="3855703"/>
            <a:ext cx="306854" cy="306854"/>
          </a:xfrm>
          <a:prstGeom prst="ellipse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graphicFrame>
        <p:nvGraphicFramePr>
          <p:cNvPr id="16" name="图表 15"/>
          <p:cNvGraphicFramePr/>
          <p:nvPr userDrawn="1"/>
        </p:nvGraphicFramePr>
        <p:xfrm>
          <a:off x="1812243" y="1270591"/>
          <a:ext cx="8136000" cy="550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7" name="直接连接符 16"/>
          <p:cNvCxnSpPr/>
          <p:nvPr userDrawn="1"/>
        </p:nvCxnSpPr>
        <p:spPr>
          <a:xfrm>
            <a:off x="7917031" y="4011144"/>
            <a:ext cx="2591943" cy="0"/>
          </a:xfrm>
          <a:prstGeom prst="line">
            <a:avLst/>
          </a:prstGeom>
          <a:noFill/>
          <a:ln w="28575" cap="flat" cmpd="sng" algn="ctr">
            <a:solidFill>
              <a:srgbClr val="3A8BC1"/>
            </a:solidFill>
            <a:prstDash val="solid"/>
            <a:round/>
            <a:headEnd type="none"/>
            <a:tailEnd type="oval" w="lg" len="lg"/>
          </a:ln>
          <a:effectLst/>
        </p:spPr>
      </p:cxnSp>
      <p:sp>
        <p:nvSpPr>
          <p:cNvPr id="18" name="文本框 17"/>
          <p:cNvSpPr txBox="1"/>
          <p:nvPr userDrawn="1"/>
        </p:nvSpPr>
        <p:spPr>
          <a:xfrm>
            <a:off x="8326351" y="1646463"/>
            <a:ext cx="1348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3A8BC1"/>
                </a:solidFill>
                <a:latin typeface="微软雅黑" panose="020B0503020204020204" charset="-122"/>
                <a:ea typeface="微软雅黑" panose="020B0503020204020204" charset="-122"/>
              </a:rPr>
              <a:t>30%</a:t>
            </a:r>
            <a:endParaRPr lang="zh-CN" altLang="en-US" sz="1400" dirty="0">
              <a:solidFill>
                <a:srgbClr val="3A8BC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椭圆 18"/>
          <p:cNvSpPr/>
          <p:nvPr userDrawn="1"/>
        </p:nvSpPr>
        <p:spPr>
          <a:xfrm>
            <a:off x="1164875" y="4387029"/>
            <a:ext cx="306854" cy="306854"/>
          </a:xfrm>
          <a:prstGeom prst="ellipse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 flipH="1" flipV="1">
            <a:off x="1318303" y="4531578"/>
            <a:ext cx="2815906" cy="22325"/>
          </a:xfrm>
          <a:prstGeom prst="line">
            <a:avLst/>
          </a:prstGeom>
          <a:noFill/>
          <a:ln w="28575" cap="flat" cmpd="sng" algn="ctr">
            <a:solidFill>
              <a:srgbClr val="92D050"/>
            </a:solidFill>
            <a:prstDash val="solid"/>
            <a:round/>
            <a:headEnd type="none"/>
            <a:tailEnd type="oval" w="lg" len="lg"/>
          </a:ln>
          <a:effectLst/>
        </p:spPr>
      </p:cxnSp>
      <p:sp>
        <p:nvSpPr>
          <p:cNvPr id="22" name="椭圆 21"/>
          <p:cNvSpPr/>
          <p:nvPr userDrawn="1"/>
        </p:nvSpPr>
        <p:spPr>
          <a:xfrm>
            <a:off x="8172333" y="5376407"/>
            <a:ext cx="306854" cy="306854"/>
          </a:xfrm>
          <a:prstGeom prst="ellipse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cxnSp>
        <p:nvCxnSpPr>
          <p:cNvPr id="23" name="直接连接符 22"/>
          <p:cNvCxnSpPr/>
          <p:nvPr userDrawn="1"/>
        </p:nvCxnSpPr>
        <p:spPr>
          <a:xfrm>
            <a:off x="6144502" y="5529834"/>
            <a:ext cx="2167811" cy="0"/>
          </a:xfrm>
          <a:prstGeom prst="line">
            <a:avLst/>
          </a:prstGeom>
          <a:noFill/>
          <a:ln w="28575" cap="flat" cmpd="sng" algn="ctr">
            <a:solidFill>
              <a:srgbClr val="C75050"/>
            </a:solidFill>
            <a:prstDash val="solid"/>
            <a:round/>
            <a:headEnd type="none"/>
            <a:tailEnd type="oval" w="lg" len="lg"/>
          </a:ln>
          <a:effectLst/>
        </p:spPr>
      </p:cxnSp>
      <p:sp>
        <p:nvSpPr>
          <p:cNvPr id="24" name="文本框 23"/>
          <p:cNvSpPr txBox="1"/>
          <p:nvPr userDrawn="1"/>
        </p:nvSpPr>
        <p:spPr>
          <a:xfrm>
            <a:off x="6345265" y="5605415"/>
            <a:ext cx="1766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C75050"/>
                </a:solidFill>
                <a:latin typeface="微软雅黑" panose="020B0503020204020204" charset="-122"/>
                <a:ea typeface="微软雅黑" panose="020B0503020204020204" charset="-122"/>
              </a:rPr>
              <a:t>95%</a:t>
            </a:r>
            <a:endParaRPr lang="zh-CN" altLang="en-US" sz="1400" dirty="0">
              <a:solidFill>
                <a:srgbClr val="C7505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414250" y="2263367"/>
            <a:ext cx="1390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60%</a:t>
            </a:r>
            <a:endParaRPr lang="zh-CN" altLang="en-US" sz="1400" dirty="0">
              <a:solidFill>
                <a:srgbClr val="92D05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内容占位符 2"/>
          <p:cNvSpPr>
            <a:spLocks noGrp="1"/>
          </p:cNvSpPr>
          <p:nvPr>
            <p:ph idx="13" hasCustomPrompt="1"/>
          </p:nvPr>
        </p:nvSpPr>
        <p:spPr>
          <a:xfrm>
            <a:off x="1404540" y="2388966"/>
            <a:ext cx="1481930" cy="459176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41" name="内容占位符 2"/>
          <p:cNvSpPr>
            <a:spLocks noGrp="1"/>
          </p:cNvSpPr>
          <p:nvPr>
            <p:ph idx="14" hasCustomPrompt="1"/>
          </p:nvPr>
        </p:nvSpPr>
        <p:spPr>
          <a:xfrm>
            <a:off x="9301655" y="1796663"/>
            <a:ext cx="1481930" cy="459176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42" name="内容占位符 2"/>
          <p:cNvSpPr>
            <a:spLocks noGrp="1"/>
          </p:cNvSpPr>
          <p:nvPr>
            <p:ph idx="15" hasCustomPrompt="1"/>
          </p:nvPr>
        </p:nvSpPr>
        <p:spPr>
          <a:xfrm>
            <a:off x="7228406" y="5791051"/>
            <a:ext cx="1481930" cy="459176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4831" y="1731879"/>
            <a:ext cx="332255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dirty="0"/>
              <a:t>Picture/charts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sp>
        <p:nvSpPr>
          <p:cNvPr id="9" name="任意多边形 27"/>
          <p:cNvSpPr/>
          <p:nvPr userDrawn="1"/>
        </p:nvSpPr>
        <p:spPr>
          <a:xfrm flipH="1">
            <a:off x="3196888" y="0"/>
            <a:ext cx="3237740" cy="6882408"/>
          </a:xfrm>
          <a:custGeom>
            <a:avLst/>
            <a:gdLst>
              <a:gd name="connsiteX0" fmla="*/ 513267 w 2428305"/>
              <a:gd name="connsiteY0" fmla="*/ 0 h 5161806"/>
              <a:gd name="connsiteX1" fmla="*/ 683837 w 2428305"/>
              <a:gd name="connsiteY1" fmla="*/ 0 h 5161806"/>
              <a:gd name="connsiteX2" fmla="*/ 631377 w 2428305"/>
              <a:gd name="connsiteY2" fmla="*/ 84528 h 5161806"/>
              <a:gd name="connsiteX3" fmla="*/ 169936 w 2428305"/>
              <a:gd name="connsiteY3" fmla="*/ 1863735 h 5161806"/>
              <a:gd name="connsiteX4" fmla="*/ 2159444 w 2428305"/>
              <a:gd name="connsiteY4" fmla="*/ 5057110 h 5161806"/>
              <a:gd name="connsiteX5" fmla="*/ 2428305 w 2428305"/>
              <a:gd name="connsiteY5" fmla="*/ 5161806 h 5161806"/>
              <a:gd name="connsiteX6" fmla="*/ 2187906 w 2428305"/>
              <a:gd name="connsiteY6" fmla="*/ 5161806 h 5161806"/>
              <a:gd name="connsiteX7" fmla="*/ 1962208 w 2428305"/>
              <a:gd name="connsiteY7" fmla="*/ 5072695 h 5161806"/>
              <a:gd name="connsiteX8" fmla="*/ 0 w 2428305"/>
              <a:gd name="connsiteY8" fmla="*/ 1879320 h 5161806"/>
              <a:gd name="connsiteX9" fmla="*/ 364893 w 2428305"/>
              <a:gd name="connsiteY9" fmla="*/ 273595 h 5161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28305" h="5161806">
                <a:moveTo>
                  <a:pt x="513267" y="0"/>
                </a:moveTo>
                <a:lnTo>
                  <a:pt x="683837" y="0"/>
                </a:lnTo>
                <a:lnTo>
                  <a:pt x="631377" y="84528"/>
                </a:lnTo>
                <a:cubicBezTo>
                  <a:pt x="338374" y="604622"/>
                  <a:pt x="169936" y="1213251"/>
                  <a:pt x="169936" y="1863735"/>
                </a:cubicBezTo>
                <a:cubicBezTo>
                  <a:pt x="169936" y="3299287"/>
                  <a:pt x="990294" y="4530984"/>
                  <a:pt x="2159444" y="5057110"/>
                </a:cubicBezTo>
                <a:lnTo>
                  <a:pt x="2428305" y="5161806"/>
                </a:lnTo>
                <a:lnTo>
                  <a:pt x="2187906" y="5161806"/>
                </a:lnTo>
                <a:lnTo>
                  <a:pt x="1962208" y="5072695"/>
                </a:lnTo>
                <a:cubicBezTo>
                  <a:pt x="809101" y="4546569"/>
                  <a:pt x="0" y="3314872"/>
                  <a:pt x="0" y="1879320"/>
                </a:cubicBezTo>
                <a:cubicBezTo>
                  <a:pt x="0" y="1299866"/>
                  <a:pt x="131827" y="753625"/>
                  <a:pt x="364893" y="273595"/>
                </a:cubicBezTo>
                <a:close/>
              </a:path>
            </a:pathLst>
          </a:custGeom>
          <a:solidFill>
            <a:srgbClr val="F364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 defTabSz="1218565"/>
            <a:endParaRPr lang="zh-CN" altLang="en-US" sz="2400" kern="0">
              <a:solidFill>
                <a:srgbClr val="C00000"/>
              </a:solidFill>
            </a:endParaRPr>
          </a:p>
        </p:txBody>
      </p:sp>
      <p:pic>
        <p:nvPicPr>
          <p:cNvPr id="51" name="图片 5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-163533"/>
            <a:ext cx="2701323" cy="13510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-163533"/>
            <a:ext cx="2701323" cy="1351044"/>
          </a:xfrm>
          <a:prstGeom prst="rect">
            <a:avLst/>
          </a:prstGeom>
        </p:spPr>
      </p:pic>
      <p:pic>
        <p:nvPicPr>
          <p:cNvPr id="8" name="图片占位符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6575"/>
            <a:ext cx="12192000" cy="6894576"/>
          </a:xfrm>
          <a:prstGeom prst="rect">
            <a:avLst/>
          </a:prstGeom>
        </p:spPr>
      </p:pic>
      <p:sp>
        <p:nvSpPr>
          <p:cNvPr id="9" name="Rectangle 7"/>
          <p:cNvSpPr/>
          <p:nvPr userDrawn="1"/>
        </p:nvSpPr>
        <p:spPr>
          <a:xfrm>
            <a:off x="0" y="-36575"/>
            <a:ext cx="6133292" cy="6894575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noAutofit/>
          </a:bodyPr>
          <a:lstStyle/>
          <a:p>
            <a:pPr algn="ctr" defTabSz="913765"/>
            <a:endParaRPr 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0" name="Rectangle 25"/>
          <p:cNvSpPr/>
          <p:nvPr userDrawn="1"/>
        </p:nvSpPr>
        <p:spPr>
          <a:xfrm>
            <a:off x="6133292" y="-36576"/>
            <a:ext cx="6058708" cy="6894575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noAutofit/>
          </a:bodyPr>
          <a:lstStyle/>
          <a:p>
            <a:pPr algn="ctr" defTabSz="913765"/>
            <a:endParaRPr 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7" name="TextBox 62"/>
          <p:cNvSpPr txBox="1"/>
          <p:nvPr userDrawn="1"/>
        </p:nvSpPr>
        <p:spPr>
          <a:xfrm>
            <a:off x="5579728" y="2816509"/>
            <a:ext cx="1041135" cy="723267"/>
          </a:xfrm>
          <a:prstGeom prst="rect">
            <a:avLst/>
          </a:prstGeom>
          <a:noFill/>
        </p:spPr>
        <p:txBody>
          <a:bodyPr wrap="square" lIns="45711" tIns="22856" rIns="45711" bIns="22856" rtlCol="0">
            <a:spAutoFit/>
          </a:bodyPr>
          <a:lstStyle/>
          <a:p>
            <a:pPr algn="ctr" defTabSz="913765"/>
            <a:r>
              <a:rPr lang="en-US" sz="4400" dirty="0">
                <a:solidFill>
                  <a:schemeClr val="bg1"/>
                </a:solidFill>
                <a:cs typeface="+mn-ea"/>
                <a:sym typeface="+mn-lt"/>
              </a:rPr>
              <a:t>V</a:t>
            </a:r>
            <a:r>
              <a:rPr lang="en-US" sz="4400" dirty="0">
                <a:solidFill>
                  <a:srgbClr val="445469"/>
                </a:solidFill>
                <a:cs typeface="+mn-ea"/>
                <a:sym typeface="+mn-lt"/>
              </a:rPr>
              <a:t> </a:t>
            </a:r>
            <a:r>
              <a:rPr lang="en-US" sz="4400" dirty="0">
                <a:solidFill>
                  <a:schemeClr val="tx1"/>
                </a:solidFill>
                <a:cs typeface="+mn-ea"/>
                <a:sym typeface="+mn-lt"/>
              </a:rPr>
              <a:t>S</a:t>
            </a:r>
            <a:endParaRPr lang="id-ID" sz="4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4055" y="-11133"/>
            <a:ext cx="2701323" cy="13510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" y="0"/>
            <a:ext cx="12192000" cy="6858000"/>
          </a:xfrm>
          <a:prstGeom prst="rect">
            <a:avLst/>
          </a:prstGeom>
        </p:spPr>
      </p:pic>
      <p:sp>
        <p:nvSpPr>
          <p:cNvPr id="7" name="任意多边形 42"/>
          <p:cNvSpPr/>
          <p:nvPr userDrawn="1"/>
        </p:nvSpPr>
        <p:spPr>
          <a:xfrm>
            <a:off x="0" y="-43543"/>
            <a:ext cx="9450710" cy="6907044"/>
          </a:xfrm>
          <a:custGeom>
            <a:avLst/>
            <a:gdLst>
              <a:gd name="connsiteX0" fmla="*/ 9450710 w 9450710"/>
              <a:gd name="connsiteY0" fmla="*/ 0 h 6907044"/>
              <a:gd name="connsiteX1" fmla="*/ 7020643 w 9450710"/>
              <a:gd name="connsiteY1" fmla="*/ 3483429 h 6907044"/>
              <a:gd name="connsiteX2" fmla="*/ 8945125 w 9450710"/>
              <a:gd name="connsiteY2" fmla="*/ 6894286 h 6907044"/>
              <a:gd name="connsiteX3" fmla="*/ 0 w 9450710"/>
              <a:gd name="connsiteY3" fmla="*/ 6907044 h 6907044"/>
              <a:gd name="connsiteX4" fmla="*/ 0 w 9450710"/>
              <a:gd name="connsiteY4" fmla="*/ 25682 h 690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50710" h="6907044">
                <a:moveTo>
                  <a:pt x="9450710" y="0"/>
                </a:moveTo>
                <a:cubicBezTo>
                  <a:pt x="9274027" y="1064380"/>
                  <a:pt x="7104906" y="2334381"/>
                  <a:pt x="7020643" y="3483429"/>
                </a:cubicBezTo>
                <a:cubicBezTo>
                  <a:pt x="6936379" y="4632477"/>
                  <a:pt x="8262858" y="6028268"/>
                  <a:pt x="8945125" y="6894286"/>
                </a:cubicBezTo>
                <a:lnTo>
                  <a:pt x="0" y="6907044"/>
                </a:lnTo>
                <a:lnTo>
                  <a:pt x="0" y="25682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/>
        </p:nvSpPr>
        <p:spPr>
          <a:xfrm flipV="1">
            <a:off x="9204168" y="270280"/>
            <a:ext cx="246542" cy="246542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 flipV="1">
            <a:off x="8202682" y="1416908"/>
            <a:ext cx="246542" cy="24654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 flipV="1">
            <a:off x="6881882" y="3153636"/>
            <a:ext cx="246542" cy="24654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 flipV="1">
            <a:off x="7476967" y="4984880"/>
            <a:ext cx="246542" cy="246542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" y="0"/>
            <a:ext cx="12192000" cy="6858000"/>
          </a:xfrm>
          <a:prstGeom prst="rect">
            <a:avLst/>
          </a:prstGeom>
        </p:spPr>
      </p:pic>
      <p:sp>
        <p:nvSpPr>
          <p:cNvPr id="7" name="任意多边形 31"/>
          <p:cNvSpPr/>
          <p:nvPr userDrawn="1"/>
        </p:nvSpPr>
        <p:spPr>
          <a:xfrm flipH="1">
            <a:off x="2752319" y="-29029"/>
            <a:ext cx="9450710" cy="6907044"/>
          </a:xfrm>
          <a:custGeom>
            <a:avLst/>
            <a:gdLst>
              <a:gd name="connsiteX0" fmla="*/ 9450710 w 9450710"/>
              <a:gd name="connsiteY0" fmla="*/ 0 h 6907044"/>
              <a:gd name="connsiteX1" fmla="*/ 7020643 w 9450710"/>
              <a:gd name="connsiteY1" fmla="*/ 3483429 h 6907044"/>
              <a:gd name="connsiteX2" fmla="*/ 8945125 w 9450710"/>
              <a:gd name="connsiteY2" fmla="*/ 6894286 h 6907044"/>
              <a:gd name="connsiteX3" fmla="*/ 0 w 9450710"/>
              <a:gd name="connsiteY3" fmla="*/ 6907044 h 6907044"/>
              <a:gd name="connsiteX4" fmla="*/ 0 w 9450710"/>
              <a:gd name="connsiteY4" fmla="*/ 25682 h 690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50710" h="6907044">
                <a:moveTo>
                  <a:pt x="9450710" y="0"/>
                </a:moveTo>
                <a:cubicBezTo>
                  <a:pt x="9274027" y="1064380"/>
                  <a:pt x="7104906" y="2334381"/>
                  <a:pt x="7020643" y="3483429"/>
                </a:cubicBezTo>
                <a:cubicBezTo>
                  <a:pt x="6936379" y="4632477"/>
                  <a:pt x="8262858" y="6028268"/>
                  <a:pt x="8945125" y="6894286"/>
                </a:cubicBezTo>
                <a:lnTo>
                  <a:pt x="0" y="6907044"/>
                </a:lnTo>
                <a:lnTo>
                  <a:pt x="0" y="25682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/>
        </p:nvSpPr>
        <p:spPr>
          <a:xfrm flipV="1">
            <a:off x="2752319" y="270280"/>
            <a:ext cx="246542" cy="246542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 flipV="1">
            <a:off x="3753318" y="1416908"/>
            <a:ext cx="246542" cy="246542"/>
          </a:xfrm>
          <a:prstGeom prst="ellipse">
            <a:avLst/>
          </a:prstGeom>
          <a:solidFill>
            <a:srgbClr val="3A8B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 flipV="1">
            <a:off x="5004880" y="3153636"/>
            <a:ext cx="246542" cy="246542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 flipV="1">
            <a:off x="4500609" y="4927730"/>
            <a:ext cx="246542" cy="246542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sp>
        <p:nvSpPr>
          <p:cNvPr id="28" name="任意多边形 157"/>
          <p:cNvSpPr/>
          <p:nvPr userDrawn="1"/>
        </p:nvSpPr>
        <p:spPr>
          <a:xfrm>
            <a:off x="-14514" y="1971161"/>
            <a:ext cx="12192000" cy="1879600"/>
          </a:xfrm>
          <a:custGeom>
            <a:avLst/>
            <a:gdLst>
              <a:gd name="connsiteX0" fmla="*/ 0 w 12192000"/>
              <a:gd name="connsiteY0" fmla="*/ 1879600 h 1879600"/>
              <a:gd name="connsiteX1" fmla="*/ 990600 w 12192000"/>
              <a:gd name="connsiteY1" fmla="*/ 1168400 h 1879600"/>
              <a:gd name="connsiteX2" fmla="*/ 2120900 w 12192000"/>
              <a:gd name="connsiteY2" fmla="*/ 1384300 h 1879600"/>
              <a:gd name="connsiteX3" fmla="*/ 3175000 w 12192000"/>
              <a:gd name="connsiteY3" fmla="*/ 1498600 h 1879600"/>
              <a:gd name="connsiteX4" fmla="*/ 4876800 w 12192000"/>
              <a:gd name="connsiteY4" fmla="*/ 774700 h 1879600"/>
              <a:gd name="connsiteX5" fmla="*/ 7620000 w 12192000"/>
              <a:gd name="connsiteY5" fmla="*/ 762000 h 1879600"/>
              <a:gd name="connsiteX6" fmla="*/ 9867900 w 12192000"/>
              <a:gd name="connsiteY6" fmla="*/ 1447800 h 1879600"/>
              <a:gd name="connsiteX7" fmla="*/ 11366500 w 12192000"/>
              <a:gd name="connsiteY7" fmla="*/ 1143000 h 1879600"/>
              <a:gd name="connsiteX8" fmla="*/ 12192000 w 12192000"/>
              <a:gd name="connsiteY8" fmla="*/ 0 h 187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879600">
                <a:moveTo>
                  <a:pt x="0" y="1879600"/>
                </a:moveTo>
                <a:cubicBezTo>
                  <a:pt x="318558" y="1565275"/>
                  <a:pt x="637117" y="1250950"/>
                  <a:pt x="990600" y="1168400"/>
                </a:cubicBezTo>
                <a:cubicBezTo>
                  <a:pt x="1344083" y="1085850"/>
                  <a:pt x="1756833" y="1329267"/>
                  <a:pt x="2120900" y="1384300"/>
                </a:cubicBezTo>
                <a:cubicBezTo>
                  <a:pt x="2484967" y="1439333"/>
                  <a:pt x="2715683" y="1600200"/>
                  <a:pt x="3175000" y="1498600"/>
                </a:cubicBezTo>
                <a:cubicBezTo>
                  <a:pt x="3634317" y="1397000"/>
                  <a:pt x="4135967" y="897467"/>
                  <a:pt x="4876800" y="774700"/>
                </a:cubicBezTo>
                <a:cubicBezTo>
                  <a:pt x="5617633" y="651933"/>
                  <a:pt x="6788150" y="649817"/>
                  <a:pt x="7620000" y="762000"/>
                </a:cubicBezTo>
                <a:cubicBezTo>
                  <a:pt x="8451850" y="874183"/>
                  <a:pt x="9243483" y="1384300"/>
                  <a:pt x="9867900" y="1447800"/>
                </a:cubicBezTo>
                <a:cubicBezTo>
                  <a:pt x="10492317" y="1511300"/>
                  <a:pt x="10979150" y="1384300"/>
                  <a:pt x="11366500" y="1143000"/>
                </a:cubicBezTo>
                <a:cubicBezTo>
                  <a:pt x="11753850" y="901700"/>
                  <a:pt x="11972925" y="450850"/>
                  <a:pt x="12192000" y="0"/>
                </a:cubicBezTo>
              </a:path>
            </a:pathLst>
          </a:custGeom>
          <a:noFill/>
          <a:ln w="19050" cap="flat" cmpd="sng" algn="ctr">
            <a:solidFill>
              <a:srgbClr val="44546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5121222" y="1659988"/>
            <a:ext cx="2025166" cy="2012126"/>
          </a:xfrm>
          <a:prstGeom prst="ellipse">
            <a:avLst/>
          </a:prstGeom>
          <a:solidFill>
            <a:srgbClr val="C75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640114" y="2340526"/>
            <a:ext cx="1656000" cy="1656000"/>
          </a:xfrm>
          <a:prstGeom prst="ellipse">
            <a:avLst/>
          </a:prstGeom>
          <a:solidFill>
            <a:srgbClr val="C75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8926045" y="2301815"/>
            <a:ext cx="1652860" cy="1587637"/>
          </a:xfrm>
          <a:prstGeom prst="ellipse">
            <a:avLst/>
          </a:prstGeom>
          <a:solidFill>
            <a:srgbClr val="C75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cxnSp>
        <p:nvCxnSpPr>
          <p:cNvPr id="40" name="直接连接符 39"/>
          <p:cNvCxnSpPr/>
          <p:nvPr userDrawn="1"/>
        </p:nvCxnSpPr>
        <p:spPr>
          <a:xfrm>
            <a:off x="4352376" y="4822663"/>
            <a:ext cx="0" cy="1188000"/>
          </a:xfrm>
          <a:prstGeom prst="line">
            <a:avLst/>
          </a:prstGeom>
          <a:noFill/>
          <a:ln w="28575" cap="flat" cmpd="sng" algn="ctr">
            <a:solidFill>
              <a:srgbClr val="C00000"/>
            </a:solidFill>
            <a:prstDash val="lgDashDot"/>
            <a:miter lim="800000"/>
          </a:ln>
          <a:effectLst/>
        </p:spPr>
      </p:cxnSp>
      <p:cxnSp>
        <p:nvCxnSpPr>
          <p:cNvPr id="43" name="直接连接符 42"/>
          <p:cNvCxnSpPr/>
          <p:nvPr userDrawn="1"/>
        </p:nvCxnSpPr>
        <p:spPr>
          <a:xfrm flipH="1">
            <a:off x="7968343" y="4822663"/>
            <a:ext cx="0" cy="1188000"/>
          </a:xfrm>
          <a:prstGeom prst="line">
            <a:avLst/>
          </a:prstGeom>
          <a:noFill/>
          <a:ln w="28575" cap="flat" cmpd="sng" algn="ctr">
            <a:solidFill>
              <a:srgbClr val="C00000"/>
            </a:solidFill>
            <a:prstDash val="lgDashDot"/>
            <a:miter lim="800000"/>
          </a:ln>
          <a:effectLst/>
        </p:spPr>
      </p:cxnSp>
      <p:sp>
        <p:nvSpPr>
          <p:cNvPr id="50" name="内容占位符 2"/>
          <p:cNvSpPr>
            <a:spLocks noGrp="1"/>
          </p:cNvSpPr>
          <p:nvPr>
            <p:ph idx="1" hasCustomPrompt="1"/>
          </p:nvPr>
        </p:nvSpPr>
        <p:spPr>
          <a:xfrm>
            <a:off x="1640114" y="2340526"/>
            <a:ext cx="1656000" cy="165600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altLang="zh-CN" dirty="0"/>
              <a:t>Picture/charts</a:t>
            </a:r>
            <a:endParaRPr lang="zh-CN" altLang="en-US" dirty="0"/>
          </a:p>
        </p:txBody>
      </p:sp>
      <p:sp>
        <p:nvSpPr>
          <p:cNvPr id="51" name="内容占位符 2"/>
          <p:cNvSpPr>
            <a:spLocks noGrp="1"/>
          </p:cNvSpPr>
          <p:nvPr>
            <p:ph idx="13" hasCustomPrompt="1"/>
          </p:nvPr>
        </p:nvSpPr>
        <p:spPr>
          <a:xfrm>
            <a:off x="5121222" y="1668562"/>
            <a:ext cx="2025166" cy="2003552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altLang="zh-CN" dirty="0"/>
              <a:t>Picture/charts</a:t>
            </a:r>
            <a:endParaRPr lang="zh-CN" altLang="en-US" dirty="0"/>
          </a:p>
        </p:txBody>
      </p:sp>
      <p:sp>
        <p:nvSpPr>
          <p:cNvPr id="52" name="内容占位符 2"/>
          <p:cNvSpPr>
            <a:spLocks noGrp="1"/>
          </p:cNvSpPr>
          <p:nvPr>
            <p:ph idx="14" hasCustomPrompt="1"/>
          </p:nvPr>
        </p:nvSpPr>
        <p:spPr>
          <a:xfrm>
            <a:off x="8926046" y="2301815"/>
            <a:ext cx="1652859" cy="158763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altLang="zh-CN" dirty="0"/>
              <a:t>Picture/charts</a:t>
            </a:r>
            <a:endParaRPr lang="zh-CN" altLang="en-US" dirty="0"/>
          </a:p>
        </p:txBody>
      </p:sp>
      <p:pic>
        <p:nvPicPr>
          <p:cNvPr id="56" name="图片 5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-163533"/>
            <a:ext cx="2701323" cy="13510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6"/>
          <p:cNvSpPr/>
          <p:nvPr userDrawn="1"/>
        </p:nvSpPr>
        <p:spPr bwMode="auto">
          <a:xfrm>
            <a:off x="3438801" y="729986"/>
            <a:ext cx="5314396" cy="5373044"/>
          </a:xfrm>
          <a:custGeom>
            <a:avLst/>
            <a:gdLst>
              <a:gd name="T0" fmla="*/ 1203 w 1622"/>
              <a:gd name="T1" fmla="*/ 57 h 1622"/>
              <a:gd name="T2" fmla="*/ 1067 w 1622"/>
              <a:gd name="T3" fmla="*/ 0 h 1622"/>
              <a:gd name="T4" fmla="*/ 555 w 1622"/>
              <a:gd name="T5" fmla="*/ 0 h 1622"/>
              <a:gd name="T6" fmla="*/ 419 w 1622"/>
              <a:gd name="T7" fmla="*/ 57 h 1622"/>
              <a:gd name="T8" fmla="*/ 57 w 1622"/>
              <a:gd name="T9" fmla="*/ 419 h 1622"/>
              <a:gd name="T10" fmla="*/ 0 w 1622"/>
              <a:gd name="T11" fmla="*/ 555 h 1622"/>
              <a:gd name="T12" fmla="*/ 0 w 1622"/>
              <a:gd name="T13" fmla="*/ 1067 h 1622"/>
              <a:gd name="T14" fmla="*/ 57 w 1622"/>
              <a:gd name="T15" fmla="*/ 1204 h 1622"/>
              <a:gd name="T16" fmla="*/ 419 w 1622"/>
              <a:gd name="T17" fmla="*/ 1565 h 1622"/>
              <a:gd name="T18" fmla="*/ 555 w 1622"/>
              <a:gd name="T19" fmla="*/ 1622 h 1622"/>
              <a:gd name="T20" fmla="*/ 1067 w 1622"/>
              <a:gd name="T21" fmla="*/ 1622 h 1622"/>
              <a:gd name="T22" fmla="*/ 1203 w 1622"/>
              <a:gd name="T23" fmla="*/ 1565 h 1622"/>
              <a:gd name="T24" fmla="*/ 1565 w 1622"/>
              <a:gd name="T25" fmla="*/ 1204 h 1622"/>
              <a:gd name="T26" fmla="*/ 1622 w 1622"/>
              <a:gd name="T27" fmla="*/ 1067 h 1622"/>
              <a:gd name="T28" fmla="*/ 1622 w 1622"/>
              <a:gd name="T29" fmla="*/ 555 h 1622"/>
              <a:gd name="T30" fmla="*/ 1565 w 1622"/>
              <a:gd name="T31" fmla="*/ 419 h 1622"/>
              <a:gd name="T32" fmla="*/ 1203 w 1622"/>
              <a:gd name="T33" fmla="*/ 57 h 1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22" h="1622">
                <a:moveTo>
                  <a:pt x="1203" y="57"/>
                </a:moveTo>
                <a:cubicBezTo>
                  <a:pt x="1172" y="26"/>
                  <a:pt x="1111" y="0"/>
                  <a:pt x="1067" y="0"/>
                </a:cubicBezTo>
                <a:cubicBezTo>
                  <a:pt x="555" y="0"/>
                  <a:pt x="555" y="0"/>
                  <a:pt x="555" y="0"/>
                </a:cubicBezTo>
                <a:cubicBezTo>
                  <a:pt x="511" y="0"/>
                  <a:pt x="450" y="26"/>
                  <a:pt x="419" y="57"/>
                </a:cubicBezTo>
                <a:cubicBezTo>
                  <a:pt x="57" y="419"/>
                  <a:pt x="57" y="419"/>
                  <a:pt x="57" y="419"/>
                </a:cubicBezTo>
                <a:cubicBezTo>
                  <a:pt x="26" y="450"/>
                  <a:pt x="0" y="511"/>
                  <a:pt x="0" y="555"/>
                </a:cubicBezTo>
                <a:cubicBezTo>
                  <a:pt x="0" y="1067"/>
                  <a:pt x="0" y="1067"/>
                  <a:pt x="0" y="1067"/>
                </a:cubicBezTo>
                <a:cubicBezTo>
                  <a:pt x="0" y="1111"/>
                  <a:pt x="26" y="1173"/>
                  <a:pt x="57" y="1204"/>
                </a:cubicBezTo>
                <a:cubicBezTo>
                  <a:pt x="419" y="1565"/>
                  <a:pt x="419" y="1565"/>
                  <a:pt x="419" y="1565"/>
                </a:cubicBezTo>
                <a:cubicBezTo>
                  <a:pt x="450" y="1597"/>
                  <a:pt x="511" y="1622"/>
                  <a:pt x="555" y="1622"/>
                </a:cubicBezTo>
                <a:cubicBezTo>
                  <a:pt x="1067" y="1622"/>
                  <a:pt x="1067" y="1622"/>
                  <a:pt x="1067" y="1622"/>
                </a:cubicBezTo>
                <a:cubicBezTo>
                  <a:pt x="1111" y="1622"/>
                  <a:pt x="1172" y="1597"/>
                  <a:pt x="1203" y="1565"/>
                </a:cubicBezTo>
                <a:cubicBezTo>
                  <a:pt x="1565" y="1204"/>
                  <a:pt x="1565" y="1204"/>
                  <a:pt x="1565" y="1204"/>
                </a:cubicBezTo>
                <a:cubicBezTo>
                  <a:pt x="1596" y="1173"/>
                  <a:pt x="1622" y="1111"/>
                  <a:pt x="1622" y="1067"/>
                </a:cubicBezTo>
                <a:cubicBezTo>
                  <a:pt x="1622" y="555"/>
                  <a:pt x="1622" y="555"/>
                  <a:pt x="1622" y="555"/>
                </a:cubicBezTo>
                <a:cubicBezTo>
                  <a:pt x="1622" y="511"/>
                  <a:pt x="1596" y="450"/>
                  <a:pt x="1565" y="419"/>
                </a:cubicBezTo>
                <a:lnTo>
                  <a:pt x="1203" y="57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1270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sp>
        <p:nvSpPr>
          <p:cNvPr id="12" name="矩形 11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 userDrawn="1"/>
        </p:nvSpPr>
        <p:spPr>
          <a:xfrm>
            <a:off x="4204809" y="3532980"/>
            <a:ext cx="3782382" cy="444242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Oval 65_1"/>
          <p:cNvSpPr/>
          <p:nvPr userDrawn="1"/>
        </p:nvSpPr>
        <p:spPr>
          <a:xfrm>
            <a:off x="3655085" y="975194"/>
            <a:ext cx="4882628" cy="4882628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893112" y="2459026"/>
            <a:ext cx="45047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0" lang="en-US" altLang="zh-CN" sz="8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gency FB" panose="020B0503020202020204" pitchFamily="34" charset="0"/>
                <a:ea typeface="微软雅黑" panose="020B0503020204020204" charset="-122"/>
                <a:cs typeface="+mn-ea"/>
                <a:sym typeface="+mn-lt"/>
              </a:rPr>
              <a:t>THANK</a:t>
            </a:r>
            <a:r>
              <a:rPr kumimoji="0" lang="en-US" altLang="zh-CN" sz="88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gency FB" panose="020B0503020202020204" pitchFamily="34" charset="0"/>
                <a:ea typeface="微软雅黑" panose="020B0503020204020204" charset="-122"/>
                <a:cs typeface="+mn-ea"/>
                <a:sym typeface="+mn-lt"/>
              </a:rPr>
              <a:t> YOU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4908646" y="3889920"/>
            <a:ext cx="2372764" cy="445660"/>
            <a:chOff x="5017775" y="3557411"/>
            <a:chExt cx="2372764" cy="445660"/>
          </a:xfrm>
        </p:grpSpPr>
        <p:sp>
          <p:nvSpPr>
            <p:cNvPr id="11" name="圆角矩形 64"/>
            <p:cNvSpPr/>
            <p:nvPr userDrawn="1"/>
          </p:nvSpPr>
          <p:spPr>
            <a:xfrm>
              <a:off x="5017775" y="3557411"/>
              <a:ext cx="2372763" cy="445660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 userDrawn="1"/>
          </p:nvSpPr>
          <p:spPr>
            <a:xfrm>
              <a:off x="5017775" y="3565018"/>
              <a:ext cx="2372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zh-CN" sz="1800" dirty="0">
                  <a:solidFill>
                    <a:prstClr val="white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+mn-lt"/>
                </a:rPr>
                <a:t>http://thealphalab.org</a:t>
              </a:r>
              <a:endParaRPr lang="en-US" altLang="zh-CN" sz="1800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  <a:sym typeface="+mn-lt"/>
              </a:endParaRPr>
            </a:p>
          </p:txBody>
        </p:sp>
      </p:grp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90703" y="4462240"/>
            <a:ext cx="1114898" cy="111489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961" y="919606"/>
            <a:ext cx="2457336" cy="1229016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407" y="1871438"/>
            <a:ext cx="2610168" cy="7527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sp>
        <p:nvSpPr>
          <p:cNvPr id="12" name="矩形 11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 userDrawn="1"/>
        </p:nvSpPr>
        <p:spPr>
          <a:xfrm>
            <a:off x="4204809" y="3532980"/>
            <a:ext cx="3782382" cy="444242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2" name="图片 3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426" y="2965346"/>
            <a:ext cx="4962574" cy="3895682"/>
          </a:xfrm>
          <a:prstGeom prst="rect">
            <a:avLst/>
          </a:prstGeom>
        </p:spPr>
      </p:pic>
      <p:sp>
        <p:nvSpPr>
          <p:cNvPr id="33" name="Freeform 6"/>
          <p:cNvSpPr/>
          <p:nvPr userDrawn="1"/>
        </p:nvSpPr>
        <p:spPr bwMode="auto">
          <a:xfrm>
            <a:off x="1858509" y="1586834"/>
            <a:ext cx="2315910" cy="2341468"/>
          </a:xfrm>
          <a:custGeom>
            <a:avLst/>
            <a:gdLst>
              <a:gd name="T0" fmla="*/ 1203 w 1622"/>
              <a:gd name="T1" fmla="*/ 57 h 1622"/>
              <a:gd name="T2" fmla="*/ 1067 w 1622"/>
              <a:gd name="T3" fmla="*/ 0 h 1622"/>
              <a:gd name="T4" fmla="*/ 555 w 1622"/>
              <a:gd name="T5" fmla="*/ 0 h 1622"/>
              <a:gd name="T6" fmla="*/ 419 w 1622"/>
              <a:gd name="T7" fmla="*/ 57 h 1622"/>
              <a:gd name="T8" fmla="*/ 57 w 1622"/>
              <a:gd name="T9" fmla="*/ 419 h 1622"/>
              <a:gd name="T10" fmla="*/ 0 w 1622"/>
              <a:gd name="T11" fmla="*/ 555 h 1622"/>
              <a:gd name="T12" fmla="*/ 0 w 1622"/>
              <a:gd name="T13" fmla="*/ 1067 h 1622"/>
              <a:gd name="T14" fmla="*/ 57 w 1622"/>
              <a:gd name="T15" fmla="*/ 1204 h 1622"/>
              <a:gd name="T16" fmla="*/ 419 w 1622"/>
              <a:gd name="T17" fmla="*/ 1565 h 1622"/>
              <a:gd name="T18" fmla="*/ 555 w 1622"/>
              <a:gd name="T19" fmla="*/ 1622 h 1622"/>
              <a:gd name="T20" fmla="*/ 1067 w 1622"/>
              <a:gd name="T21" fmla="*/ 1622 h 1622"/>
              <a:gd name="T22" fmla="*/ 1203 w 1622"/>
              <a:gd name="T23" fmla="*/ 1565 h 1622"/>
              <a:gd name="T24" fmla="*/ 1565 w 1622"/>
              <a:gd name="T25" fmla="*/ 1204 h 1622"/>
              <a:gd name="T26" fmla="*/ 1622 w 1622"/>
              <a:gd name="T27" fmla="*/ 1067 h 1622"/>
              <a:gd name="T28" fmla="*/ 1622 w 1622"/>
              <a:gd name="T29" fmla="*/ 555 h 1622"/>
              <a:gd name="T30" fmla="*/ 1565 w 1622"/>
              <a:gd name="T31" fmla="*/ 419 h 1622"/>
              <a:gd name="T32" fmla="*/ 1203 w 1622"/>
              <a:gd name="T33" fmla="*/ 57 h 1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22" h="1622">
                <a:moveTo>
                  <a:pt x="1203" y="57"/>
                </a:moveTo>
                <a:cubicBezTo>
                  <a:pt x="1172" y="26"/>
                  <a:pt x="1111" y="0"/>
                  <a:pt x="1067" y="0"/>
                </a:cubicBezTo>
                <a:cubicBezTo>
                  <a:pt x="555" y="0"/>
                  <a:pt x="555" y="0"/>
                  <a:pt x="555" y="0"/>
                </a:cubicBezTo>
                <a:cubicBezTo>
                  <a:pt x="511" y="0"/>
                  <a:pt x="450" y="26"/>
                  <a:pt x="419" y="57"/>
                </a:cubicBezTo>
                <a:cubicBezTo>
                  <a:pt x="57" y="419"/>
                  <a:pt x="57" y="419"/>
                  <a:pt x="57" y="419"/>
                </a:cubicBezTo>
                <a:cubicBezTo>
                  <a:pt x="26" y="450"/>
                  <a:pt x="0" y="511"/>
                  <a:pt x="0" y="555"/>
                </a:cubicBezTo>
                <a:cubicBezTo>
                  <a:pt x="0" y="1067"/>
                  <a:pt x="0" y="1067"/>
                  <a:pt x="0" y="1067"/>
                </a:cubicBezTo>
                <a:cubicBezTo>
                  <a:pt x="0" y="1111"/>
                  <a:pt x="26" y="1173"/>
                  <a:pt x="57" y="1204"/>
                </a:cubicBezTo>
                <a:cubicBezTo>
                  <a:pt x="419" y="1565"/>
                  <a:pt x="419" y="1565"/>
                  <a:pt x="419" y="1565"/>
                </a:cubicBezTo>
                <a:cubicBezTo>
                  <a:pt x="450" y="1597"/>
                  <a:pt x="511" y="1622"/>
                  <a:pt x="555" y="1622"/>
                </a:cubicBezTo>
                <a:cubicBezTo>
                  <a:pt x="1067" y="1622"/>
                  <a:pt x="1067" y="1622"/>
                  <a:pt x="1067" y="1622"/>
                </a:cubicBezTo>
                <a:cubicBezTo>
                  <a:pt x="1111" y="1622"/>
                  <a:pt x="1172" y="1597"/>
                  <a:pt x="1203" y="1565"/>
                </a:cubicBezTo>
                <a:cubicBezTo>
                  <a:pt x="1565" y="1204"/>
                  <a:pt x="1565" y="1204"/>
                  <a:pt x="1565" y="1204"/>
                </a:cubicBezTo>
                <a:cubicBezTo>
                  <a:pt x="1596" y="1173"/>
                  <a:pt x="1622" y="1111"/>
                  <a:pt x="1622" y="1067"/>
                </a:cubicBezTo>
                <a:cubicBezTo>
                  <a:pt x="1622" y="555"/>
                  <a:pt x="1622" y="555"/>
                  <a:pt x="1622" y="555"/>
                </a:cubicBezTo>
                <a:cubicBezTo>
                  <a:pt x="1622" y="511"/>
                  <a:pt x="1596" y="450"/>
                  <a:pt x="1565" y="419"/>
                </a:cubicBezTo>
                <a:lnTo>
                  <a:pt x="1203" y="57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2700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椭圆 33"/>
          <p:cNvSpPr/>
          <p:nvPr userDrawn="1"/>
        </p:nvSpPr>
        <p:spPr>
          <a:xfrm>
            <a:off x="6792303" y="1325269"/>
            <a:ext cx="550606" cy="5506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cs typeface="+mn-ea"/>
                <a:sym typeface="+mn-lt"/>
              </a:rPr>
              <a:t>01</a:t>
            </a:r>
            <a:endParaRPr lang="zh-CN" altLang="en-US" sz="1400" dirty="0">
              <a:cs typeface="+mn-ea"/>
              <a:sym typeface="+mn-lt"/>
            </a:endParaRPr>
          </a:p>
        </p:txBody>
      </p:sp>
      <p:sp>
        <p:nvSpPr>
          <p:cNvPr id="35" name="椭圆 34"/>
          <p:cNvSpPr/>
          <p:nvPr userDrawn="1"/>
        </p:nvSpPr>
        <p:spPr>
          <a:xfrm>
            <a:off x="6792303" y="2564134"/>
            <a:ext cx="550606" cy="5506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cs typeface="+mn-ea"/>
                <a:sym typeface="+mn-lt"/>
              </a:rPr>
              <a:t>02</a:t>
            </a:r>
            <a:endParaRPr lang="zh-CN" altLang="en-US" sz="1400" dirty="0">
              <a:cs typeface="+mn-ea"/>
              <a:sym typeface="+mn-lt"/>
            </a:endParaRPr>
          </a:p>
        </p:txBody>
      </p:sp>
      <p:sp>
        <p:nvSpPr>
          <p:cNvPr id="36" name="椭圆 35"/>
          <p:cNvSpPr/>
          <p:nvPr userDrawn="1"/>
        </p:nvSpPr>
        <p:spPr>
          <a:xfrm>
            <a:off x="6792303" y="3734136"/>
            <a:ext cx="550606" cy="5506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cs typeface="+mn-ea"/>
                <a:sym typeface="+mn-lt"/>
              </a:rPr>
              <a:t>03</a:t>
            </a:r>
            <a:endParaRPr lang="zh-CN" altLang="en-US" sz="1400" dirty="0">
              <a:cs typeface="+mn-ea"/>
              <a:sym typeface="+mn-lt"/>
            </a:endParaRPr>
          </a:p>
        </p:txBody>
      </p:sp>
      <p:sp>
        <p:nvSpPr>
          <p:cNvPr id="37" name="椭圆 36"/>
          <p:cNvSpPr/>
          <p:nvPr userDrawn="1"/>
        </p:nvSpPr>
        <p:spPr>
          <a:xfrm>
            <a:off x="6792303" y="4937902"/>
            <a:ext cx="550606" cy="5506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cs typeface="+mn-ea"/>
                <a:sym typeface="+mn-lt"/>
              </a:rPr>
              <a:t>04</a:t>
            </a:r>
            <a:endParaRPr lang="zh-CN" altLang="en-US" sz="1400" dirty="0"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 userDrawn="1"/>
        </p:nvSpPr>
        <p:spPr>
          <a:xfrm>
            <a:off x="2513762" y="216763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cs typeface="+mn-ea"/>
                <a:sym typeface="+mn-lt"/>
              </a:rPr>
              <a:t>目录</a:t>
            </a:r>
            <a:endParaRPr lang="zh-CN" altLang="en-US" sz="3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0" name="矩形 39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 userDrawn="1"/>
        </p:nvSpPr>
        <p:spPr>
          <a:xfrm>
            <a:off x="1631009" y="2843937"/>
            <a:ext cx="27709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CONTNETS</a:t>
            </a:r>
            <a:endParaRPr lang="en-US" altLang="zh-CN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矩形 4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 userDrawn="1"/>
        </p:nvSpPr>
        <p:spPr>
          <a:xfrm>
            <a:off x="1245346" y="2861547"/>
            <a:ext cx="3782382" cy="444242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endParaRPr lang="zh-CN" altLang="en-US" sz="14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grpSp>
        <p:nvGrpSpPr>
          <p:cNvPr id="42" name="组合 41"/>
          <p:cNvGrpSpPr/>
          <p:nvPr userDrawn="1"/>
        </p:nvGrpSpPr>
        <p:grpSpPr>
          <a:xfrm>
            <a:off x="2579142" y="2757567"/>
            <a:ext cx="874644" cy="0"/>
            <a:chOff x="5625548" y="3867892"/>
            <a:chExt cx="874644" cy="0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5625548" y="3867892"/>
              <a:ext cx="219443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5843428" y="3867892"/>
              <a:ext cx="219443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6061306" y="3867892"/>
              <a:ext cx="219443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6280749" y="3867892"/>
              <a:ext cx="219443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Oval 65_1"/>
          <p:cNvSpPr/>
          <p:nvPr userDrawn="1"/>
        </p:nvSpPr>
        <p:spPr>
          <a:xfrm>
            <a:off x="1982795" y="1723897"/>
            <a:ext cx="2067340" cy="2067340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2" name="图片 5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-163533"/>
            <a:ext cx="2701323" cy="13510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sp>
        <p:nvSpPr>
          <p:cNvPr id="20" name="矩形 19"/>
          <p:cNvSpPr/>
          <p:nvPr userDrawn="1"/>
        </p:nvSpPr>
        <p:spPr>
          <a:xfrm>
            <a:off x="1893" y="2925980"/>
            <a:ext cx="12192000" cy="393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4710545" y="1794046"/>
            <a:ext cx="2770910" cy="2341468"/>
            <a:chOff x="2321068" y="-2532462"/>
            <a:chExt cx="2770910" cy="2341468"/>
          </a:xfrm>
        </p:grpSpPr>
        <p:sp>
          <p:nvSpPr>
            <p:cNvPr id="23" name="Freeform 6"/>
            <p:cNvSpPr/>
            <p:nvPr/>
          </p:nvSpPr>
          <p:spPr bwMode="auto">
            <a:xfrm>
              <a:off x="2548568" y="-2532462"/>
              <a:ext cx="2315910" cy="2341468"/>
            </a:xfrm>
            <a:custGeom>
              <a:avLst/>
              <a:gdLst>
                <a:gd name="T0" fmla="*/ 1203 w 1622"/>
                <a:gd name="T1" fmla="*/ 57 h 1622"/>
                <a:gd name="T2" fmla="*/ 1067 w 1622"/>
                <a:gd name="T3" fmla="*/ 0 h 1622"/>
                <a:gd name="T4" fmla="*/ 555 w 1622"/>
                <a:gd name="T5" fmla="*/ 0 h 1622"/>
                <a:gd name="T6" fmla="*/ 419 w 1622"/>
                <a:gd name="T7" fmla="*/ 57 h 1622"/>
                <a:gd name="T8" fmla="*/ 57 w 1622"/>
                <a:gd name="T9" fmla="*/ 419 h 1622"/>
                <a:gd name="T10" fmla="*/ 0 w 1622"/>
                <a:gd name="T11" fmla="*/ 555 h 1622"/>
                <a:gd name="T12" fmla="*/ 0 w 1622"/>
                <a:gd name="T13" fmla="*/ 1067 h 1622"/>
                <a:gd name="T14" fmla="*/ 57 w 1622"/>
                <a:gd name="T15" fmla="*/ 1204 h 1622"/>
                <a:gd name="T16" fmla="*/ 419 w 1622"/>
                <a:gd name="T17" fmla="*/ 1565 h 1622"/>
                <a:gd name="T18" fmla="*/ 555 w 1622"/>
                <a:gd name="T19" fmla="*/ 1622 h 1622"/>
                <a:gd name="T20" fmla="*/ 1067 w 1622"/>
                <a:gd name="T21" fmla="*/ 1622 h 1622"/>
                <a:gd name="T22" fmla="*/ 1203 w 1622"/>
                <a:gd name="T23" fmla="*/ 1565 h 1622"/>
                <a:gd name="T24" fmla="*/ 1565 w 1622"/>
                <a:gd name="T25" fmla="*/ 1204 h 1622"/>
                <a:gd name="T26" fmla="*/ 1622 w 1622"/>
                <a:gd name="T27" fmla="*/ 1067 h 1622"/>
                <a:gd name="T28" fmla="*/ 1622 w 1622"/>
                <a:gd name="T29" fmla="*/ 555 h 1622"/>
                <a:gd name="T30" fmla="*/ 1565 w 1622"/>
                <a:gd name="T31" fmla="*/ 419 h 1622"/>
                <a:gd name="T32" fmla="*/ 1203 w 1622"/>
                <a:gd name="T33" fmla="*/ 57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22" h="1622">
                  <a:moveTo>
                    <a:pt x="1203" y="57"/>
                  </a:moveTo>
                  <a:cubicBezTo>
                    <a:pt x="1172" y="26"/>
                    <a:pt x="1111" y="0"/>
                    <a:pt x="1067" y="0"/>
                  </a:cubicBezTo>
                  <a:cubicBezTo>
                    <a:pt x="555" y="0"/>
                    <a:pt x="555" y="0"/>
                    <a:pt x="555" y="0"/>
                  </a:cubicBezTo>
                  <a:cubicBezTo>
                    <a:pt x="511" y="0"/>
                    <a:pt x="450" y="26"/>
                    <a:pt x="419" y="57"/>
                  </a:cubicBezTo>
                  <a:cubicBezTo>
                    <a:pt x="57" y="419"/>
                    <a:pt x="57" y="419"/>
                    <a:pt x="57" y="419"/>
                  </a:cubicBezTo>
                  <a:cubicBezTo>
                    <a:pt x="26" y="450"/>
                    <a:pt x="0" y="511"/>
                    <a:pt x="0" y="555"/>
                  </a:cubicBezTo>
                  <a:cubicBezTo>
                    <a:pt x="0" y="1067"/>
                    <a:pt x="0" y="1067"/>
                    <a:pt x="0" y="1067"/>
                  </a:cubicBezTo>
                  <a:cubicBezTo>
                    <a:pt x="0" y="1111"/>
                    <a:pt x="26" y="1173"/>
                    <a:pt x="57" y="1204"/>
                  </a:cubicBezTo>
                  <a:cubicBezTo>
                    <a:pt x="419" y="1565"/>
                    <a:pt x="419" y="1565"/>
                    <a:pt x="419" y="1565"/>
                  </a:cubicBezTo>
                  <a:cubicBezTo>
                    <a:pt x="450" y="1597"/>
                    <a:pt x="511" y="1622"/>
                    <a:pt x="555" y="1622"/>
                  </a:cubicBezTo>
                  <a:cubicBezTo>
                    <a:pt x="1067" y="1622"/>
                    <a:pt x="1067" y="1622"/>
                    <a:pt x="1067" y="1622"/>
                  </a:cubicBezTo>
                  <a:cubicBezTo>
                    <a:pt x="1111" y="1622"/>
                    <a:pt x="1172" y="1597"/>
                    <a:pt x="1203" y="1565"/>
                  </a:cubicBezTo>
                  <a:cubicBezTo>
                    <a:pt x="1565" y="1204"/>
                    <a:pt x="1565" y="1204"/>
                    <a:pt x="1565" y="1204"/>
                  </a:cubicBezTo>
                  <a:cubicBezTo>
                    <a:pt x="1596" y="1173"/>
                    <a:pt x="1622" y="1111"/>
                    <a:pt x="1622" y="1067"/>
                  </a:cubicBezTo>
                  <a:cubicBezTo>
                    <a:pt x="1622" y="555"/>
                    <a:pt x="1622" y="555"/>
                    <a:pt x="1622" y="555"/>
                  </a:cubicBezTo>
                  <a:cubicBezTo>
                    <a:pt x="1622" y="511"/>
                    <a:pt x="1596" y="450"/>
                    <a:pt x="1565" y="419"/>
                  </a:cubicBezTo>
                  <a:lnTo>
                    <a:pt x="1203" y="57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solidFill>
                <a:schemeClr val="tx2">
                  <a:lumMod val="50000"/>
                  <a:lumOff val="50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405799" y="-1951666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accent3"/>
                  </a:solidFill>
                  <a:cs typeface="+mn-ea"/>
                  <a:sym typeface="+mn-lt"/>
                </a:rPr>
                <a:t>01</a:t>
              </a:r>
              <a:endParaRPr lang="zh-CN" altLang="en-US" sz="3200" b="1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sp>
          <p:nvSpPr>
            <p:cNvPr id="25" name="矩形 24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  <p:cNvSpPr/>
            <p:nvPr/>
          </p:nvSpPr>
          <p:spPr>
            <a:xfrm>
              <a:off x="2321068" y="-1275359"/>
              <a:ext cx="277091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tx2"/>
                  </a:solidFill>
                  <a:cs typeface="+mn-ea"/>
                  <a:sym typeface="+mn-lt"/>
                </a:rPr>
                <a:t>THE PART</a:t>
              </a:r>
              <a:endParaRPr lang="en-US" altLang="zh-CN" sz="24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3269201" y="-1361729"/>
              <a:ext cx="874644" cy="0"/>
              <a:chOff x="5625548" y="3867892"/>
              <a:chExt cx="874644" cy="0"/>
            </a:xfrm>
          </p:grpSpPr>
          <p:cxnSp>
            <p:nvCxnSpPr>
              <p:cNvPr id="28" name="直接连接符 27"/>
              <p:cNvCxnSpPr/>
              <p:nvPr/>
            </p:nvCxnSpPr>
            <p:spPr>
              <a:xfrm>
                <a:off x="5625548" y="3867892"/>
                <a:ext cx="219443" cy="0"/>
              </a:xfrm>
              <a:prstGeom prst="line">
                <a:avLst/>
              </a:prstGeom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/>
            </p:nvCxnSpPr>
            <p:spPr>
              <a:xfrm>
                <a:off x="5843428" y="3867892"/>
                <a:ext cx="21944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>
                <a:off x="6061306" y="3867892"/>
                <a:ext cx="219443" cy="0"/>
              </a:xfrm>
              <a:prstGeom prst="line">
                <a:avLst/>
              </a:prstGeom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6280749" y="3867892"/>
                <a:ext cx="21944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Oval 65_1"/>
            <p:cNvSpPr/>
            <p:nvPr/>
          </p:nvSpPr>
          <p:spPr>
            <a:xfrm>
              <a:off x="2672854" y="-2395399"/>
              <a:ext cx="2067340" cy="2067340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34" name="图片 3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5780069"/>
            <a:ext cx="2701323" cy="1351044"/>
          </a:xfrm>
          <a:prstGeom prst="rect">
            <a:avLst/>
          </a:prstGeom>
        </p:spPr>
      </p:pic>
      <p:sp>
        <p:nvSpPr>
          <p:cNvPr id="36" name="标题 1"/>
          <p:cNvSpPr>
            <a:spLocks noGrp="1"/>
          </p:cNvSpPr>
          <p:nvPr>
            <p:ph type="title" hasCustomPrompt="1"/>
          </p:nvPr>
        </p:nvSpPr>
        <p:spPr>
          <a:xfrm>
            <a:off x="3324728" y="4549587"/>
            <a:ext cx="5758858" cy="921970"/>
          </a:xfrm>
        </p:spPr>
        <p:txBody>
          <a:bodyPr>
            <a:normAutofit/>
          </a:bodyPr>
          <a:lstStyle>
            <a:lvl1pPr algn="ctr">
              <a:defRPr sz="3600" b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/>
              <a:t>One Part of PPT—Your Title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sp>
        <p:nvSpPr>
          <p:cNvPr id="20" name="矩形 19"/>
          <p:cNvSpPr/>
          <p:nvPr userDrawn="1"/>
        </p:nvSpPr>
        <p:spPr>
          <a:xfrm>
            <a:off x="1893" y="2925980"/>
            <a:ext cx="12192000" cy="393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4710545" y="1794046"/>
            <a:ext cx="2770910" cy="2341468"/>
            <a:chOff x="2321068" y="-2532462"/>
            <a:chExt cx="2770910" cy="2341468"/>
          </a:xfrm>
        </p:grpSpPr>
        <p:sp>
          <p:nvSpPr>
            <p:cNvPr id="23" name="Freeform 6"/>
            <p:cNvSpPr/>
            <p:nvPr/>
          </p:nvSpPr>
          <p:spPr bwMode="auto">
            <a:xfrm>
              <a:off x="2548568" y="-2532462"/>
              <a:ext cx="2315910" cy="2341468"/>
            </a:xfrm>
            <a:custGeom>
              <a:avLst/>
              <a:gdLst>
                <a:gd name="T0" fmla="*/ 1203 w 1622"/>
                <a:gd name="T1" fmla="*/ 57 h 1622"/>
                <a:gd name="T2" fmla="*/ 1067 w 1622"/>
                <a:gd name="T3" fmla="*/ 0 h 1622"/>
                <a:gd name="T4" fmla="*/ 555 w 1622"/>
                <a:gd name="T5" fmla="*/ 0 h 1622"/>
                <a:gd name="T6" fmla="*/ 419 w 1622"/>
                <a:gd name="T7" fmla="*/ 57 h 1622"/>
                <a:gd name="T8" fmla="*/ 57 w 1622"/>
                <a:gd name="T9" fmla="*/ 419 h 1622"/>
                <a:gd name="T10" fmla="*/ 0 w 1622"/>
                <a:gd name="T11" fmla="*/ 555 h 1622"/>
                <a:gd name="T12" fmla="*/ 0 w 1622"/>
                <a:gd name="T13" fmla="*/ 1067 h 1622"/>
                <a:gd name="T14" fmla="*/ 57 w 1622"/>
                <a:gd name="T15" fmla="*/ 1204 h 1622"/>
                <a:gd name="T16" fmla="*/ 419 w 1622"/>
                <a:gd name="T17" fmla="*/ 1565 h 1622"/>
                <a:gd name="T18" fmla="*/ 555 w 1622"/>
                <a:gd name="T19" fmla="*/ 1622 h 1622"/>
                <a:gd name="T20" fmla="*/ 1067 w 1622"/>
                <a:gd name="T21" fmla="*/ 1622 h 1622"/>
                <a:gd name="T22" fmla="*/ 1203 w 1622"/>
                <a:gd name="T23" fmla="*/ 1565 h 1622"/>
                <a:gd name="T24" fmla="*/ 1565 w 1622"/>
                <a:gd name="T25" fmla="*/ 1204 h 1622"/>
                <a:gd name="T26" fmla="*/ 1622 w 1622"/>
                <a:gd name="T27" fmla="*/ 1067 h 1622"/>
                <a:gd name="T28" fmla="*/ 1622 w 1622"/>
                <a:gd name="T29" fmla="*/ 555 h 1622"/>
                <a:gd name="T30" fmla="*/ 1565 w 1622"/>
                <a:gd name="T31" fmla="*/ 419 h 1622"/>
                <a:gd name="T32" fmla="*/ 1203 w 1622"/>
                <a:gd name="T33" fmla="*/ 57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22" h="1622">
                  <a:moveTo>
                    <a:pt x="1203" y="57"/>
                  </a:moveTo>
                  <a:cubicBezTo>
                    <a:pt x="1172" y="26"/>
                    <a:pt x="1111" y="0"/>
                    <a:pt x="1067" y="0"/>
                  </a:cubicBezTo>
                  <a:cubicBezTo>
                    <a:pt x="555" y="0"/>
                    <a:pt x="555" y="0"/>
                    <a:pt x="555" y="0"/>
                  </a:cubicBezTo>
                  <a:cubicBezTo>
                    <a:pt x="511" y="0"/>
                    <a:pt x="450" y="26"/>
                    <a:pt x="419" y="57"/>
                  </a:cubicBezTo>
                  <a:cubicBezTo>
                    <a:pt x="57" y="419"/>
                    <a:pt x="57" y="419"/>
                    <a:pt x="57" y="419"/>
                  </a:cubicBezTo>
                  <a:cubicBezTo>
                    <a:pt x="26" y="450"/>
                    <a:pt x="0" y="511"/>
                    <a:pt x="0" y="555"/>
                  </a:cubicBezTo>
                  <a:cubicBezTo>
                    <a:pt x="0" y="1067"/>
                    <a:pt x="0" y="1067"/>
                    <a:pt x="0" y="1067"/>
                  </a:cubicBezTo>
                  <a:cubicBezTo>
                    <a:pt x="0" y="1111"/>
                    <a:pt x="26" y="1173"/>
                    <a:pt x="57" y="1204"/>
                  </a:cubicBezTo>
                  <a:cubicBezTo>
                    <a:pt x="419" y="1565"/>
                    <a:pt x="419" y="1565"/>
                    <a:pt x="419" y="1565"/>
                  </a:cubicBezTo>
                  <a:cubicBezTo>
                    <a:pt x="450" y="1597"/>
                    <a:pt x="511" y="1622"/>
                    <a:pt x="555" y="1622"/>
                  </a:cubicBezTo>
                  <a:cubicBezTo>
                    <a:pt x="1067" y="1622"/>
                    <a:pt x="1067" y="1622"/>
                    <a:pt x="1067" y="1622"/>
                  </a:cubicBezTo>
                  <a:cubicBezTo>
                    <a:pt x="1111" y="1622"/>
                    <a:pt x="1172" y="1597"/>
                    <a:pt x="1203" y="1565"/>
                  </a:cubicBezTo>
                  <a:cubicBezTo>
                    <a:pt x="1565" y="1204"/>
                    <a:pt x="1565" y="1204"/>
                    <a:pt x="1565" y="1204"/>
                  </a:cubicBezTo>
                  <a:cubicBezTo>
                    <a:pt x="1596" y="1173"/>
                    <a:pt x="1622" y="1111"/>
                    <a:pt x="1622" y="1067"/>
                  </a:cubicBezTo>
                  <a:cubicBezTo>
                    <a:pt x="1622" y="555"/>
                    <a:pt x="1622" y="555"/>
                    <a:pt x="1622" y="555"/>
                  </a:cubicBezTo>
                  <a:cubicBezTo>
                    <a:pt x="1622" y="511"/>
                    <a:pt x="1596" y="450"/>
                    <a:pt x="1565" y="419"/>
                  </a:cubicBezTo>
                  <a:lnTo>
                    <a:pt x="1203" y="57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solidFill>
                <a:schemeClr val="tx2">
                  <a:lumMod val="50000"/>
                  <a:lumOff val="50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386563" y="-1951666"/>
              <a:ext cx="6399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accent3"/>
                  </a:solidFill>
                  <a:cs typeface="+mn-ea"/>
                  <a:sym typeface="+mn-lt"/>
                </a:rPr>
                <a:t>02</a:t>
              </a:r>
              <a:endParaRPr lang="zh-CN" altLang="en-US" sz="3200" b="1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sp>
          <p:nvSpPr>
            <p:cNvPr id="25" name="矩形 24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  <p:cNvSpPr/>
            <p:nvPr/>
          </p:nvSpPr>
          <p:spPr>
            <a:xfrm>
              <a:off x="2321068" y="-1275359"/>
              <a:ext cx="277091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tx2"/>
                  </a:solidFill>
                  <a:cs typeface="+mn-ea"/>
                  <a:sym typeface="+mn-lt"/>
                </a:rPr>
                <a:t>THE PART</a:t>
              </a:r>
              <a:endParaRPr lang="en-US" altLang="zh-CN" sz="24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3269201" y="-1361729"/>
              <a:ext cx="874644" cy="0"/>
              <a:chOff x="5625548" y="3867892"/>
              <a:chExt cx="874644" cy="0"/>
            </a:xfrm>
          </p:grpSpPr>
          <p:cxnSp>
            <p:nvCxnSpPr>
              <p:cNvPr id="28" name="直接连接符 27"/>
              <p:cNvCxnSpPr/>
              <p:nvPr/>
            </p:nvCxnSpPr>
            <p:spPr>
              <a:xfrm>
                <a:off x="5625548" y="3867892"/>
                <a:ext cx="219443" cy="0"/>
              </a:xfrm>
              <a:prstGeom prst="line">
                <a:avLst/>
              </a:prstGeom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/>
            </p:nvCxnSpPr>
            <p:spPr>
              <a:xfrm>
                <a:off x="5843428" y="3867892"/>
                <a:ext cx="21944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>
                <a:off x="6061306" y="3867892"/>
                <a:ext cx="219443" cy="0"/>
              </a:xfrm>
              <a:prstGeom prst="line">
                <a:avLst/>
              </a:prstGeom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6280749" y="3867892"/>
                <a:ext cx="21944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Oval 65_1"/>
            <p:cNvSpPr/>
            <p:nvPr/>
          </p:nvSpPr>
          <p:spPr>
            <a:xfrm>
              <a:off x="2672854" y="-2395399"/>
              <a:ext cx="2067340" cy="2067340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34" name="图片 3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5780069"/>
            <a:ext cx="2701323" cy="1351044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3324728" y="4549587"/>
            <a:ext cx="5758858" cy="921970"/>
          </a:xfrm>
        </p:spPr>
        <p:txBody>
          <a:bodyPr>
            <a:normAutofit/>
          </a:bodyPr>
          <a:lstStyle>
            <a:lvl1pPr algn="ctr">
              <a:defRPr sz="3600" b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/>
              <a:t>One Part of PPT—Your Title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sp>
        <p:nvSpPr>
          <p:cNvPr id="20" name="矩形 19"/>
          <p:cNvSpPr/>
          <p:nvPr userDrawn="1"/>
        </p:nvSpPr>
        <p:spPr>
          <a:xfrm>
            <a:off x="1893" y="2925980"/>
            <a:ext cx="12192000" cy="393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4710545" y="1794046"/>
            <a:ext cx="2770910" cy="2341468"/>
            <a:chOff x="2321068" y="-2532462"/>
            <a:chExt cx="2770910" cy="2341468"/>
          </a:xfrm>
        </p:grpSpPr>
        <p:sp>
          <p:nvSpPr>
            <p:cNvPr id="23" name="Freeform 6"/>
            <p:cNvSpPr/>
            <p:nvPr/>
          </p:nvSpPr>
          <p:spPr bwMode="auto">
            <a:xfrm>
              <a:off x="2548568" y="-2532462"/>
              <a:ext cx="2315910" cy="2341468"/>
            </a:xfrm>
            <a:custGeom>
              <a:avLst/>
              <a:gdLst>
                <a:gd name="T0" fmla="*/ 1203 w 1622"/>
                <a:gd name="T1" fmla="*/ 57 h 1622"/>
                <a:gd name="T2" fmla="*/ 1067 w 1622"/>
                <a:gd name="T3" fmla="*/ 0 h 1622"/>
                <a:gd name="T4" fmla="*/ 555 w 1622"/>
                <a:gd name="T5" fmla="*/ 0 h 1622"/>
                <a:gd name="T6" fmla="*/ 419 w 1622"/>
                <a:gd name="T7" fmla="*/ 57 h 1622"/>
                <a:gd name="T8" fmla="*/ 57 w 1622"/>
                <a:gd name="T9" fmla="*/ 419 h 1622"/>
                <a:gd name="T10" fmla="*/ 0 w 1622"/>
                <a:gd name="T11" fmla="*/ 555 h 1622"/>
                <a:gd name="T12" fmla="*/ 0 w 1622"/>
                <a:gd name="T13" fmla="*/ 1067 h 1622"/>
                <a:gd name="T14" fmla="*/ 57 w 1622"/>
                <a:gd name="T15" fmla="*/ 1204 h 1622"/>
                <a:gd name="T16" fmla="*/ 419 w 1622"/>
                <a:gd name="T17" fmla="*/ 1565 h 1622"/>
                <a:gd name="T18" fmla="*/ 555 w 1622"/>
                <a:gd name="T19" fmla="*/ 1622 h 1622"/>
                <a:gd name="T20" fmla="*/ 1067 w 1622"/>
                <a:gd name="T21" fmla="*/ 1622 h 1622"/>
                <a:gd name="T22" fmla="*/ 1203 w 1622"/>
                <a:gd name="T23" fmla="*/ 1565 h 1622"/>
                <a:gd name="T24" fmla="*/ 1565 w 1622"/>
                <a:gd name="T25" fmla="*/ 1204 h 1622"/>
                <a:gd name="T26" fmla="*/ 1622 w 1622"/>
                <a:gd name="T27" fmla="*/ 1067 h 1622"/>
                <a:gd name="T28" fmla="*/ 1622 w 1622"/>
                <a:gd name="T29" fmla="*/ 555 h 1622"/>
                <a:gd name="T30" fmla="*/ 1565 w 1622"/>
                <a:gd name="T31" fmla="*/ 419 h 1622"/>
                <a:gd name="T32" fmla="*/ 1203 w 1622"/>
                <a:gd name="T33" fmla="*/ 57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22" h="1622">
                  <a:moveTo>
                    <a:pt x="1203" y="57"/>
                  </a:moveTo>
                  <a:cubicBezTo>
                    <a:pt x="1172" y="26"/>
                    <a:pt x="1111" y="0"/>
                    <a:pt x="1067" y="0"/>
                  </a:cubicBezTo>
                  <a:cubicBezTo>
                    <a:pt x="555" y="0"/>
                    <a:pt x="555" y="0"/>
                    <a:pt x="555" y="0"/>
                  </a:cubicBezTo>
                  <a:cubicBezTo>
                    <a:pt x="511" y="0"/>
                    <a:pt x="450" y="26"/>
                    <a:pt x="419" y="57"/>
                  </a:cubicBezTo>
                  <a:cubicBezTo>
                    <a:pt x="57" y="419"/>
                    <a:pt x="57" y="419"/>
                    <a:pt x="57" y="419"/>
                  </a:cubicBezTo>
                  <a:cubicBezTo>
                    <a:pt x="26" y="450"/>
                    <a:pt x="0" y="511"/>
                    <a:pt x="0" y="555"/>
                  </a:cubicBezTo>
                  <a:cubicBezTo>
                    <a:pt x="0" y="1067"/>
                    <a:pt x="0" y="1067"/>
                    <a:pt x="0" y="1067"/>
                  </a:cubicBezTo>
                  <a:cubicBezTo>
                    <a:pt x="0" y="1111"/>
                    <a:pt x="26" y="1173"/>
                    <a:pt x="57" y="1204"/>
                  </a:cubicBezTo>
                  <a:cubicBezTo>
                    <a:pt x="419" y="1565"/>
                    <a:pt x="419" y="1565"/>
                    <a:pt x="419" y="1565"/>
                  </a:cubicBezTo>
                  <a:cubicBezTo>
                    <a:pt x="450" y="1597"/>
                    <a:pt x="511" y="1622"/>
                    <a:pt x="555" y="1622"/>
                  </a:cubicBezTo>
                  <a:cubicBezTo>
                    <a:pt x="1067" y="1622"/>
                    <a:pt x="1067" y="1622"/>
                    <a:pt x="1067" y="1622"/>
                  </a:cubicBezTo>
                  <a:cubicBezTo>
                    <a:pt x="1111" y="1622"/>
                    <a:pt x="1172" y="1597"/>
                    <a:pt x="1203" y="1565"/>
                  </a:cubicBezTo>
                  <a:cubicBezTo>
                    <a:pt x="1565" y="1204"/>
                    <a:pt x="1565" y="1204"/>
                    <a:pt x="1565" y="1204"/>
                  </a:cubicBezTo>
                  <a:cubicBezTo>
                    <a:pt x="1596" y="1173"/>
                    <a:pt x="1622" y="1111"/>
                    <a:pt x="1622" y="1067"/>
                  </a:cubicBezTo>
                  <a:cubicBezTo>
                    <a:pt x="1622" y="555"/>
                    <a:pt x="1622" y="555"/>
                    <a:pt x="1622" y="555"/>
                  </a:cubicBezTo>
                  <a:cubicBezTo>
                    <a:pt x="1622" y="511"/>
                    <a:pt x="1596" y="450"/>
                    <a:pt x="1565" y="419"/>
                  </a:cubicBezTo>
                  <a:lnTo>
                    <a:pt x="1203" y="57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solidFill>
                <a:schemeClr val="tx2">
                  <a:lumMod val="50000"/>
                  <a:lumOff val="50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386563" y="-1951666"/>
              <a:ext cx="6399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accent3"/>
                  </a:solidFill>
                  <a:cs typeface="+mn-ea"/>
                  <a:sym typeface="+mn-lt"/>
                </a:rPr>
                <a:t>03</a:t>
              </a:r>
              <a:endParaRPr lang="zh-CN" altLang="en-US" sz="3200" b="1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sp>
          <p:nvSpPr>
            <p:cNvPr id="25" name="矩形 24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  <p:cNvSpPr/>
            <p:nvPr/>
          </p:nvSpPr>
          <p:spPr>
            <a:xfrm>
              <a:off x="2321068" y="-1275359"/>
              <a:ext cx="277091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tx2"/>
                  </a:solidFill>
                  <a:cs typeface="+mn-ea"/>
                  <a:sym typeface="+mn-lt"/>
                </a:rPr>
                <a:t>THE PART</a:t>
              </a:r>
              <a:endParaRPr lang="en-US" altLang="zh-CN" sz="24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3269201" y="-1361729"/>
              <a:ext cx="874644" cy="0"/>
              <a:chOff x="5625548" y="3867892"/>
              <a:chExt cx="874644" cy="0"/>
            </a:xfrm>
          </p:grpSpPr>
          <p:cxnSp>
            <p:nvCxnSpPr>
              <p:cNvPr id="28" name="直接连接符 27"/>
              <p:cNvCxnSpPr/>
              <p:nvPr/>
            </p:nvCxnSpPr>
            <p:spPr>
              <a:xfrm>
                <a:off x="5625548" y="3867892"/>
                <a:ext cx="219443" cy="0"/>
              </a:xfrm>
              <a:prstGeom prst="line">
                <a:avLst/>
              </a:prstGeom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/>
            </p:nvCxnSpPr>
            <p:spPr>
              <a:xfrm>
                <a:off x="5843428" y="3867892"/>
                <a:ext cx="21944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>
                <a:off x="6061306" y="3867892"/>
                <a:ext cx="219443" cy="0"/>
              </a:xfrm>
              <a:prstGeom prst="line">
                <a:avLst/>
              </a:prstGeom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6280749" y="3867892"/>
                <a:ext cx="21944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Oval 65_1"/>
            <p:cNvSpPr/>
            <p:nvPr/>
          </p:nvSpPr>
          <p:spPr>
            <a:xfrm>
              <a:off x="2672854" y="-2395399"/>
              <a:ext cx="2067340" cy="2067340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34" name="图片 3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5780069"/>
            <a:ext cx="2701323" cy="1351044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3324728" y="4549587"/>
            <a:ext cx="5758858" cy="921970"/>
          </a:xfrm>
        </p:spPr>
        <p:txBody>
          <a:bodyPr>
            <a:normAutofit/>
          </a:bodyPr>
          <a:lstStyle>
            <a:lvl1pPr algn="ctr">
              <a:defRPr sz="3600" b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/>
              <a:t>One Part of PPT—Your Title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sp>
        <p:nvSpPr>
          <p:cNvPr id="20" name="矩形 19"/>
          <p:cNvSpPr/>
          <p:nvPr userDrawn="1"/>
        </p:nvSpPr>
        <p:spPr>
          <a:xfrm>
            <a:off x="1893" y="2925980"/>
            <a:ext cx="12192000" cy="393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4710545" y="1794046"/>
            <a:ext cx="2770910" cy="2341468"/>
            <a:chOff x="2321068" y="-2532462"/>
            <a:chExt cx="2770910" cy="2341468"/>
          </a:xfrm>
        </p:grpSpPr>
        <p:sp>
          <p:nvSpPr>
            <p:cNvPr id="23" name="Freeform 6"/>
            <p:cNvSpPr/>
            <p:nvPr/>
          </p:nvSpPr>
          <p:spPr bwMode="auto">
            <a:xfrm>
              <a:off x="2548568" y="-2532462"/>
              <a:ext cx="2315910" cy="2341468"/>
            </a:xfrm>
            <a:custGeom>
              <a:avLst/>
              <a:gdLst>
                <a:gd name="T0" fmla="*/ 1203 w 1622"/>
                <a:gd name="T1" fmla="*/ 57 h 1622"/>
                <a:gd name="T2" fmla="*/ 1067 w 1622"/>
                <a:gd name="T3" fmla="*/ 0 h 1622"/>
                <a:gd name="T4" fmla="*/ 555 w 1622"/>
                <a:gd name="T5" fmla="*/ 0 h 1622"/>
                <a:gd name="T6" fmla="*/ 419 w 1622"/>
                <a:gd name="T7" fmla="*/ 57 h 1622"/>
                <a:gd name="T8" fmla="*/ 57 w 1622"/>
                <a:gd name="T9" fmla="*/ 419 h 1622"/>
                <a:gd name="T10" fmla="*/ 0 w 1622"/>
                <a:gd name="T11" fmla="*/ 555 h 1622"/>
                <a:gd name="T12" fmla="*/ 0 w 1622"/>
                <a:gd name="T13" fmla="*/ 1067 h 1622"/>
                <a:gd name="T14" fmla="*/ 57 w 1622"/>
                <a:gd name="T15" fmla="*/ 1204 h 1622"/>
                <a:gd name="T16" fmla="*/ 419 w 1622"/>
                <a:gd name="T17" fmla="*/ 1565 h 1622"/>
                <a:gd name="T18" fmla="*/ 555 w 1622"/>
                <a:gd name="T19" fmla="*/ 1622 h 1622"/>
                <a:gd name="T20" fmla="*/ 1067 w 1622"/>
                <a:gd name="T21" fmla="*/ 1622 h 1622"/>
                <a:gd name="T22" fmla="*/ 1203 w 1622"/>
                <a:gd name="T23" fmla="*/ 1565 h 1622"/>
                <a:gd name="T24" fmla="*/ 1565 w 1622"/>
                <a:gd name="T25" fmla="*/ 1204 h 1622"/>
                <a:gd name="T26" fmla="*/ 1622 w 1622"/>
                <a:gd name="T27" fmla="*/ 1067 h 1622"/>
                <a:gd name="T28" fmla="*/ 1622 w 1622"/>
                <a:gd name="T29" fmla="*/ 555 h 1622"/>
                <a:gd name="T30" fmla="*/ 1565 w 1622"/>
                <a:gd name="T31" fmla="*/ 419 h 1622"/>
                <a:gd name="T32" fmla="*/ 1203 w 1622"/>
                <a:gd name="T33" fmla="*/ 57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22" h="1622">
                  <a:moveTo>
                    <a:pt x="1203" y="57"/>
                  </a:moveTo>
                  <a:cubicBezTo>
                    <a:pt x="1172" y="26"/>
                    <a:pt x="1111" y="0"/>
                    <a:pt x="1067" y="0"/>
                  </a:cubicBezTo>
                  <a:cubicBezTo>
                    <a:pt x="555" y="0"/>
                    <a:pt x="555" y="0"/>
                    <a:pt x="555" y="0"/>
                  </a:cubicBezTo>
                  <a:cubicBezTo>
                    <a:pt x="511" y="0"/>
                    <a:pt x="450" y="26"/>
                    <a:pt x="419" y="57"/>
                  </a:cubicBezTo>
                  <a:cubicBezTo>
                    <a:pt x="57" y="419"/>
                    <a:pt x="57" y="419"/>
                    <a:pt x="57" y="419"/>
                  </a:cubicBezTo>
                  <a:cubicBezTo>
                    <a:pt x="26" y="450"/>
                    <a:pt x="0" y="511"/>
                    <a:pt x="0" y="555"/>
                  </a:cubicBezTo>
                  <a:cubicBezTo>
                    <a:pt x="0" y="1067"/>
                    <a:pt x="0" y="1067"/>
                    <a:pt x="0" y="1067"/>
                  </a:cubicBezTo>
                  <a:cubicBezTo>
                    <a:pt x="0" y="1111"/>
                    <a:pt x="26" y="1173"/>
                    <a:pt x="57" y="1204"/>
                  </a:cubicBezTo>
                  <a:cubicBezTo>
                    <a:pt x="419" y="1565"/>
                    <a:pt x="419" y="1565"/>
                    <a:pt x="419" y="1565"/>
                  </a:cubicBezTo>
                  <a:cubicBezTo>
                    <a:pt x="450" y="1597"/>
                    <a:pt x="511" y="1622"/>
                    <a:pt x="555" y="1622"/>
                  </a:cubicBezTo>
                  <a:cubicBezTo>
                    <a:pt x="1067" y="1622"/>
                    <a:pt x="1067" y="1622"/>
                    <a:pt x="1067" y="1622"/>
                  </a:cubicBezTo>
                  <a:cubicBezTo>
                    <a:pt x="1111" y="1622"/>
                    <a:pt x="1172" y="1597"/>
                    <a:pt x="1203" y="1565"/>
                  </a:cubicBezTo>
                  <a:cubicBezTo>
                    <a:pt x="1565" y="1204"/>
                    <a:pt x="1565" y="1204"/>
                    <a:pt x="1565" y="1204"/>
                  </a:cubicBezTo>
                  <a:cubicBezTo>
                    <a:pt x="1596" y="1173"/>
                    <a:pt x="1622" y="1111"/>
                    <a:pt x="1622" y="1067"/>
                  </a:cubicBezTo>
                  <a:cubicBezTo>
                    <a:pt x="1622" y="555"/>
                    <a:pt x="1622" y="555"/>
                    <a:pt x="1622" y="555"/>
                  </a:cubicBezTo>
                  <a:cubicBezTo>
                    <a:pt x="1622" y="511"/>
                    <a:pt x="1596" y="450"/>
                    <a:pt x="1565" y="419"/>
                  </a:cubicBezTo>
                  <a:lnTo>
                    <a:pt x="1203" y="57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solidFill>
                <a:schemeClr val="tx2">
                  <a:lumMod val="50000"/>
                  <a:lumOff val="50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386563" y="-1951666"/>
              <a:ext cx="6399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accent3"/>
                  </a:solidFill>
                  <a:cs typeface="+mn-ea"/>
                  <a:sym typeface="+mn-lt"/>
                </a:rPr>
                <a:t>04</a:t>
              </a:r>
              <a:endParaRPr lang="zh-CN" altLang="en-US" sz="3200" b="1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sp>
          <p:nvSpPr>
            <p:cNvPr id="25" name="矩形 24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  <p:cNvSpPr/>
            <p:nvPr/>
          </p:nvSpPr>
          <p:spPr>
            <a:xfrm>
              <a:off x="2321068" y="-1275359"/>
              <a:ext cx="277091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tx2"/>
                  </a:solidFill>
                  <a:cs typeface="+mn-ea"/>
                  <a:sym typeface="+mn-lt"/>
                </a:rPr>
                <a:t>THE PART</a:t>
              </a:r>
              <a:endParaRPr lang="en-US" altLang="zh-CN" sz="24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3269201" y="-1361729"/>
              <a:ext cx="874644" cy="0"/>
              <a:chOff x="5625548" y="3867892"/>
              <a:chExt cx="874644" cy="0"/>
            </a:xfrm>
          </p:grpSpPr>
          <p:cxnSp>
            <p:nvCxnSpPr>
              <p:cNvPr id="28" name="直接连接符 27"/>
              <p:cNvCxnSpPr/>
              <p:nvPr/>
            </p:nvCxnSpPr>
            <p:spPr>
              <a:xfrm>
                <a:off x="5625548" y="3867892"/>
                <a:ext cx="219443" cy="0"/>
              </a:xfrm>
              <a:prstGeom prst="line">
                <a:avLst/>
              </a:prstGeom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/>
            </p:nvCxnSpPr>
            <p:spPr>
              <a:xfrm>
                <a:off x="5843428" y="3867892"/>
                <a:ext cx="21944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/>
              <p:nvPr/>
            </p:nvCxnSpPr>
            <p:spPr>
              <a:xfrm>
                <a:off x="6061306" y="3867892"/>
                <a:ext cx="219443" cy="0"/>
              </a:xfrm>
              <a:prstGeom prst="line">
                <a:avLst/>
              </a:prstGeom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>
              <a:xfrm>
                <a:off x="6280749" y="3867892"/>
                <a:ext cx="21944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Oval 65_1"/>
            <p:cNvSpPr/>
            <p:nvPr/>
          </p:nvSpPr>
          <p:spPr>
            <a:xfrm>
              <a:off x="2672854" y="-2395399"/>
              <a:ext cx="2067340" cy="2067340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34" name="图片 3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5780069"/>
            <a:ext cx="2701323" cy="1351044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3324728" y="4549587"/>
            <a:ext cx="5758858" cy="921970"/>
          </a:xfrm>
        </p:spPr>
        <p:txBody>
          <a:bodyPr>
            <a:normAutofit/>
          </a:bodyPr>
          <a:lstStyle>
            <a:lvl1pPr algn="ctr">
              <a:defRPr sz="3600" b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zh-CN" dirty="0"/>
              <a:t>One Part of PPT—Your Title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7228706" y="2963651"/>
            <a:ext cx="4963294" cy="3894349"/>
            <a:chOff x="7319964" y="3708400"/>
            <a:chExt cx="3346450" cy="2625725"/>
          </a:xfrm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7319964" y="3708400"/>
              <a:ext cx="2706688" cy="2625725"/>
            </a:xfrm>
            <a:custGeom>
              <a:avLst/>
              <a:gdLst>
                <a:gd name="T0" fmla="*/ 613 w 719"/>
                <a:gd name="T1" fmla="*/ 0 h 697"/>
                <a:gd name="T2" fmla="*/ 613 w 719"/>
                <a:gd name="T3" fmla="*/ 131 h 697"/>
                <a:gd name="T4" fmla="*/ 345 w 719"/>
                <a:gd name="T5" fmla="*/ 3 h 697"/>
                <a:gd name="T6" fmla="*/ 0 w 719"/>
                <a:gd name="T7" fmla="*/ 349 h 697"/>
                <a:gd name="T8" fmla="*/ 345 w 719"/>
                <a:gd name="T9" fmla="*/ 694 h 697"/>
                <a:gd name="T10" fmla="*/ 613 w 719"/>
                <a:gd name="T11" fmla="*/ 566 h 697"/>
                <a:gd name="T12" fmla="*/ 613 w 719"/>
                <a:gd name="T13" fmla="*/ 697 h 697"/>
                <a:gd name="T14" fmla="*/ 719 w 719"/>
                <a:gd name="T15" fmla="*/ 697 h 697"/>
                <a:gd name="T16" fmla="*/ 719 w 719"/>
                <a:gd name="T17" fmla="*/ 0 h 697"/>
                <a:gd name="T18" fmla="*/ 613 w 719"/>
                <a:gd name="T19" fmla="*/ 0 h 697"/>
                <a:gd name="T20" fmla="*/ 345 w 719"/>
                <a:gd name="T21" fmla="*/ 545 h 697"/>
                <a:gd name="T22" fmla="*/ 149 w 719"/>
                <a:gd name="T23" fmla="*/ 349 h 697"/>
                <a:gd name="T24" fmla="*/ 345 w 719"/>
                <a:gd name="T25" fmla="*/ 153 h 697"/>
                <a:gd name="T26" fmla="*/ 541 w 719"/>
                <a:gd name="T27" fmla="*/ 349 h 697"/>
                <a:gd name="T28" fmla="*/ 345 w 719"/>
                <a:gd name="T29" fmla="*/ 545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9" h="697">
                  <a:moveTo>
                    <a:pt x="613" y="0"/>
                  </a:moveTo>
                  <a:cubicBezTo>
                    <a:pt x="613" y="131"/>
                    <a:pt x="613" y="131"/>
                    <a:pt x="613" y="131"/>
                  </a:cubicBezTo>
                  <a:cubicBezTo>
                    <a:pt x="550" y="53"/>
                    <a:pt x="454" y="3"/>
                    <a:pt x="345" y="3"/>
                  </a:cubicBezTo>
                  <a:cubicBezTo>
                    <a:pt x="155" y="3"/>
                    <a:pt x="0" y="158"/>
                    <a:pt x="0" y="349"/>
                  </a:cubicBezTo>
                  <a:cubicBezTo>
                    <a:pt x="0" y="539"/>
                    <a:pt x="155" y="694"/>
                    <a:pt x="345" y="694"/>
                  </a:cubicBezTo>
                  <a:cubicBezTo>
                    <a:pt x="454" y="694"/>
                    <a:pt x="550" y="644"/>
                    <a:pt x="613" y="566"/>
                  </a:cubicBezTo>
                  <a:cubicBezTo>
                    <a:pt x="613" y="697"/>
                    <a:pt x="613" y="697"/>
                    <a:pt x="613" y="697"/>
                  </a:cubicBezTo>
                  <a:cubicBezTo>
                    <a:pt x="719" y="697"/>
                    <a:pt x="719" y="697"/>
                    <a:pt x="719" y="697"/>
                  </a:cubicBezTo>
                  <a:cubicBezTo>
                    <a:pt x="719" y="0"/>
                    <a:pt x="719" y="0"/>
                    <a:pt x="719" y="0"/>
                  </a:cubicBezTo>
                  <a:lnTo>
                    <a:pt x="613" y="0"/>
                  </a:lnTo>
                  <a:close/>
                  <a:moveTo>
                    <a:pt x="345" y="545"/>
                  </a:moveTo>
                  <a:cubicBezTo>
                    <a:pt x="237" y="545"/>
                    <a:pt x="149" y="457"/>
                    <a:pt x="149" y="349"/>
                  </a:cubicBezTo>
                  <a:cubicBezTo>
                    <a:pt x="149" y="240"/>
                    <a:pt x="237" y="153"/>
                    <a:pt x="345" y="153"/>
                  </a:cubicBezTo>
                  <a:cubicBezTo>
                    <a:pt x="454" y="153"/>
                    <a:pt x="541" y="240"/>
                    <a:pt x="541" y="349"/>
                  </a:cubicBezTo>
                  <a:cubicBezTo>
                    <a:pt x="541" y="457"/>
                    <a:pt x="454" y="545"/>
                    <a:pt x="345" y="545"/>
                  </a:cubicBezTo>
                  <a:close/>
                </a:path>
              </a:pathLst>
            </a:custGeom>
            <a:solidFill>
              <a:srgbClr val="6571BB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10063164" y="3708400"/>
              <a:ext cx="603250" cy="2625725"/>
            </a:xfrm>
            <a:custGeom>
              <a:avLst/>
              <a:gdLst>
                <a:gd name="T0" fmla="*/ 204 w 380"/>
                <a:gd name="T1" fmla="*/ 1476 h 1654"/>
                <a:gd name="T2" fmla="*/ 204 w 380"/>
                <a:gd name="T3" fmla="*/ 0 h 1654"/>
                <a:gd name="T4" fmla="*/ 0 w 380"/>
                <a:gd name="T5" fmla="*/ 0 h 1654"/>
                <a:gd name="T6" fmla="*/ 0 w 380"/>
                <a:gd name="T7" fmla="*/ 1476 h 1654"/>
                <a:gd name="T8" fmla="*/ 0 w 380"/>
                <a:gd name="T9" fmla="*/ 1654 h 1654"/>
                <a:gd name="T10" fmla="*/ 204 w 380"/>
                <a:gd name="T11" fmla="*/ 1654 h 1654"/>
                <a:gd name="T12" fmla="*/ 380 w 380"/>
                <a:gd name="T13" fmla="*/ 1654 h 1654"/>
                <a:gd name="T14" fmla="*/ 380 w 380"/>
                <a:gd name="T15" fmla="*/ 1476 h 1654"/>
                <a:gd name="T16" fmla="*/ 204 w 380"/>
                <a:gd name="T17" fmla="*/ 1476 h 1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0" h="1654">
                  <a:moveTo>
                    <a:pt x="204" y="1476"/>
                  </a:moveTo>
                  <a:lnTo>
                    <a:pt x="204" y="0"/>
                  </a:lnTo>
                  <a:lnTo>
                    <a:pt x="0" y="0"/>
                  </a:lnTo>
                  <a:lnTo>
                    <a:pt x="0" y="1476"/>
                  </a:lnTo>
                  <a:lnTo>
                    <a:pt x="0" y="1654"/>
                  </a:lnTo>
                  <a:lnTo>
                    <a:pt x="204" y="1654"/>
                  </a:lnTo>
                  <a:lnTo>
                    <a:pt x="380" y="1654"/>
                  </a:lnTo>
                  <a:lnTo>
                    <a:pt x="380" y="1476"/>
                  </a:lnTo>
                  <a:lnTo>
                    <a:pt x="204" y="1476"/>
                  </a:lnTo>
                  <a:close/>
                </a:path>
              </a:pathLst>
            </a:custGeom>
            <a:solidFill>
              <a:srgbClr val="6571BB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-163533"/>
            <a:ext cx="2701323" cy="13510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-163533"/>
            <a:ext cx="2701323" cy="13510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55" y="-163533"/>
            <a:ext cx="2701323" cy="1351044"/>
          </a:xfrm>
          <a:prstGeom prst="rect">
            <a:avLst/>
          </a:prstGeom>
        </p:spPr>
      </p:pic>
      <p:sp>
        <p:nvSpPr>
          <p:cNvPr id="6" name="Rectangle 51"/>
          <p:cNvSpPr/>
          <p:nvPr userDrawn="1"/>
        </p:nvSpPr>
        <p:spPr>
          <a:xfrm>
            <a:off x="935907" y="559459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7" name="TextBox 49"/>
          <p:cNvSpPr txBox="1"/>
          <p:nvPr userDrawn="1"/>
        </p:nvSpPr>
        <p:spPr>
          <a:xfrm>
            <a:off x="1073879" y="650731"/>
            <a:ext cx="7013610" cy="445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altLang="zh-CN" sz="28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Headline</a:t>
            </a:r>
            <a:endParaRPr lang="en-US" sz="2800" dirty="0">
              <a:solidFill>
                <a:srgbClr val="445469"/>
              </a:solidFill>
              <a:latin typeface="Berlin Sans FB" panose="020E0602020502020306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8" name="Freeform 157"/>
          <p:cNvSpPr/>
          <p:nvPr userDrawn="1"/>
        </p:nvSpPr>
        <p:spPr>
          <a:xfrm>
            <a:off x="5591602" y="2694215"/>
            <a:ext cx="272317" cy="272317"/>
          </a:xfrm>
          <a:custGeom>
            <a:avLst/>
            <a:gdLst>
              <a:gd name="connsiteX0" fmla="*/ 272317 w 272317"/>
              <a:gd name="connsiteY0" fmla="*/ 0 h 272317"/>
              <a:gd name="connsiteX1" fmla="*/ 250091 w 272317"/>
              <a:gd name="connsiteY1" fmla="*/ 220482 h 272317"/>
              <a:gd name="connsiteX2" fmla="*/ 247848 w 272317"/>
              <a:gd name="connsiteY2" fmla="*/ 229206 h 272317"/>
              <a:gd name="connsiteX3" fmla="*/ 183769 w 272317"/>
              <a:gd name="connsiteY3" fmla="*/ 232442 h 272317"/>
              <a:gd name="connsiteX4" fmla="*/ 14782 w 272317"/>
              <a:gd name="connsiteY4" fmla="*/ 266907 h 272317"/>
              <a:gd name="connsiteX5" fmla="*/ 0 w 272317"/>
              <a:gd name="connsiteY5" fmla="*/ 272317 h 272317"/>
              <a:gd name="connsiteX6" fmla="*/ 5410 w 272317"/>
              <a:gd name="connsiteY6" fmla="*/ 257535 h 272317"/>
              <a:gd name="connsiteX7" fmla="*/ 39875 w 272317"/>
              <a:gd name="connsiteY7" fmla="*/ 88548 h 272317"/>
              <a:gd name="connsiteX8" fmla="*/ 43111 w 272317"/>
              <a:gd name="connsiteY8" fmla="*/ 24469 h 272317"/>
              <a:gd name="connsiteX9" fmla="*/ 51835 w 272317"/>
              <a:gd name="connsiteY9" fmla="*/ 22226 h 272317"/>
              <a:gd name="connsiteX10" fmla="*/ 272317 w 272317"/>
              <a:gd name="connsiteY10" fmla="*/ 0 h 2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72317" h="272317">
                <a:moveTo>
                  <a:pt x="272317" y="0"/>
                </a:moveTo>
                <a:cubicBezTo>
                  <a:pt x="272317" y="75526"/>
                  <a:pt x="264664" y="149264"/>
                  <a:pt x="250091" y="220482"/>
                </a:cubicBezTo>
                <a:lnTo>
                  <a:pt x="247848" y="229206"/>
                </a:lnTo>
                <a:lnTo>
                  <a:pt x="183769" y="232442"/>
                </a:lnTo>
                <a:cubicBezTo>
                  <a:pt x="125542" y="238356"/>
                  <a:pt x="69019" y="250037"/>
                  <a:pt x="14782" y="266907"/>
                </a:cubicBezTo>
                <a:lnTo>
                  <a:pt x="0" y="272317"/>
                </a:lnTo>
                <a:lnTo>
                  <a:pt x="5410" y="257535"/>
                </a:lnTo>
                <a:cubicBezTo>
                  <a:pt x="22280" y="203298"/>
                  <a:pt x="33962" y="146775"/>
                  <a:pt x="39875" y="88548"/>
                </a:cubicBezTo>
                <a:lnTo>
                  <a:pt x="43111" y="24469"/>
                </a:lnTo>
                <a:lnTo>
                  <a:pt x="51835" y="22226"/>
                </a:lnTo>
                <a:cubicBezTo>
                  <a:pt x="123053" y="7653"/>
                  <a:pt x="196791" y="0"/>
                  <a:pt x="272317" y="0"/>
                </a:cubicBez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0" name="Freeform 151"/>
          <p:cNvSpPr/>
          <p:nvPr userDrawn="1"/>
        </p:nvSpPr>
        <p:spPr>
          <a:xfrm>
            <a:off x="4769905" y="3515912"/>
            <a:ext cx="272317" cy="272317"/>
          </a:xfrm>
          <a:custGeom>
            <a:avLst/>
            <a:gdLst>
              <a:gd name="connsiteX0" fmla="*/ 272317 w 272317"/>
              <a:gd name="connsiteY0" fmla="*/ 0 h 272317"/>
              <a:gd name="connsiteX1" fmla="*/ 266907 w 272317"/>
              <a:gd name="connsiteY1" fmla="*/ 14782 h 272317"/>
              <a:gd name="connsiteX2" fmla="*/ 232442 w 272317"/>
              <a:gd name="connsiteY2" fmla="*/ 183769 h 272317"/>
              <a:gd name="connsiteX3" fmla="*/ 229207 w 272317"/>
              <a:gd name="connsiteY3" fmla="*/ 247848 h 272317"/>
              <a:gd name="connsiteX4" fmla="*/ 220482 w 272317"/>
              <a:gd name="connsiteY4" fmla="*/ 250091 h 272317"/>
              <a:gd name="connsiteX5" fmla="*/ 0 w 272317"/>
              <a:gd name="connsiteY5" fmla="*/ 272317 h 272317"/>
              <a:gd name="connsiteX6" fmla="*/ 22226 w 272317"/>
              <a:gd name="connsiteY6" fmla="*/ 51835 h 272317"/>
              <a:gd name="connsiteX7" fmla="*/ 24469 w 272317"/>
              <a:gd name="connsiteY7" fmla="*/ 43110 h 272317"/>
              <a:gd name="connsiteX8" fmla="*/ 88548 w 272317"/>
              <a:gd name="connsiteY8" fmla="*/ 39875 h 272317"/>
              <a:gd name="connsiteX9" fmla="*/ 257535 w 272317"/>
              <a:gd name="connsiteY9" fmla="*/ 5410 h 272317"/>
              <a:gd name="connsiteX10" fmla="*/ 272317 w 272317"/>
              <a:gd name="connsiteY10" fmla="*/ 0 h 2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72317" h="272317">
                <a:moveTo>
                  <a:pt x="272317" y="0"/>
                </a:moveTo>
                <a:lnTo>
                  <a:pt x="266907" y="14782"/>
                </a:lnTo>
                <a:cubicBezTo>
                  <a:pt x="250037" y="69019"/>
                  <a:pt x="238356" y="125541"/>
                  <a:pt x="232442" y="183769"/>
                </a:cubicBezTo>
                <a:lnTo>
                  <a:pt x="229207" y="247848"/>
                </a:lnTo>
                <a:lnTo>
                  <a:pt x="220482" y="250091"/>
                </a:lnTo>
                <a:cubicBezTo>
                  <a:pt x="149264" y="264664"/>
                  <a:pt x="75526" y="272317"/>
                  <a:pt x="0" y="272317"/>
                </a:cubicBezTo>
                <a:cubicBezTo>
                  <a:pt x="0" y="196791"/>
                  <a:pt x="7653" y="123053"/>
                  <a:pt x="22226" y="51835"/>
                </a:cubicBezTo>
                <a:lnTo>
                  <a:pt x="24469" y="43110"/>
                </a:lnTo>
                <a:lnTo>
                  <a:pt x="88548" y="39875"/>
                </a:lnTo>
                <a:cubicBezTo>
                  <a:pt x="146776" y="33961"/>
                  <a:pt x="203298" y="22280"/>
                  <a:pt x="257535" y="5410"/>
                </a:cubicBezTo>
                <a:lnTo>
                  <a:pt x="272317" y="0"/>
                </a:ln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Freeform 150"/>
          <p:cNvSpPr/>
          <p:nvPr userDrawn="1"/>
        </p:nvSpPr>
        <p:spPr>
          <a:xfrm>
            <a:off x="4798799" y="3985344"/>
            <a:ext cx="340775" cy="258108"/>
          </a:xfrm>
          <a:custGeom>
            <a:avLst/>
            <a:gdLst>
              <a:gd name="connsiteX0" fmla="*/ 112906 w 340775"/>
              <a:gd name="connsiteY0" fmla="*/ 0 h 259279"/>
              <a:gd name="connsiteX1" fmla="*/ 224763 w 340775"/>
              <a:gd name="connsiteY1" fmla="*/ 5648 h 259279"/>
              <a:gd name="connsiteX2" fmla="*/ 233497 w 340775"/>
              <a:gd name="connsiteY2" fmla="*/ 6981 h 259279"/>
              <a:gd name="connsiteX3" fmla="*/ 247539 w 340775"/>
              <a:gd name="connsiteY3" fmla="*/ 61591 h 259279"/>
              <a:gd name="connsiteX4" fmla="*/ 276661 w 340775"/>
              <a:gd name="connsiteY4" fmla="*/ 141159 h 259279"/>
              <a:gd name="connsiteX5" fmla="*/ 340775 w 340775"/>
              <a:gd name="connsiteY5" fmla="*/ 259279 h 259279"/>
              <a:gd name="connsiteX6" fmla="*/ 287444 w 340775"/>
              <a:gd name="connsiteY6" fmla="*/ 245566 h 259279"/>
              <a:gd name="connsiteX7" fmla="*/ 112906 w 340775"/>
              <a:gd name="connsiteY7" fmla="*/ 227971 h 259279"/>
              <a:gd name="connsiteX8" fmla="*/ 66799 w 340775"/>
              <a:gd name="connsiteY8" fmla="*/ 230299 h 259279"/>
              <a:gd name="connsiteX9" fmla="*/ 66605 w 340775"/>
              <a:gd name="connsiteY9" fmla="*/ 229896 h 259279"/>
              <a:gd name="connsiteX10" fmla="*/ 2858 w 340775"/>
              <a:gd name="connsiteY10" fmla="*/ 24538 h 259279"/>
              <a:gd name="connsiteX11" fmla="*/ 0 w 340775"/>
              <a:gd name="connsiteY11" fmla="*/ 5808 h 259279"/>
              <a:gd name="connsiteX12" fmla="*/ 1049 w 340775"/>
              <a:gd name="connsiteY12" fmla="*/ 5648 h 259279"/>
              <a:gd name="connsiteX13" fmla="*/ 112906 w 340775"/>
              <a:gd name="connsiteY13" fmla="*/ 0 h 25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40775" h="259279">
                <a:moveTo>
                  <a:pt x="112906" y="0"/>
                </a:moveTo>
                <a:cubicBezTo>
                  <a:pt x="150669" y="0"/>
                  <a:pt x="187985" y="1913"/>
                  <a:pt x="224763" y="5648"/>
                </a:cubicBezTo>
                <a:lnTo>
                  <a:pt x="233497" y="6981"/>
                </a:lnTo>
                <a:lnTo>
                  <a:pt x="247539" y="61591"/>
                </a:lnTo>
                <a:cubicBezTo>
                  <a:pt x="255973" y="88709"/>
                  <a:pt x="265705" y="115256"/>
                  <a:pt x="276661" y="141159"/>
                </a:cubicBezTo>
                <a:lnTo>
                  <a:pt x="340775" y="259279"/>
                </a:lnTo>
                <a:lnTo>
                  <a:pt x="287444" y="245566"/>
                </a:lnTo>
                <a:cubicBezTo>
                  <a:pt x="231067" y="234030"/>
                  <a:pt x="172694" y="227971"/>
                  <a:pt x="112906" y="227971"/>
                </a:cubicBezTo>
                <a:lnTo>
                  <a:pt x="66799" y="230299"/>
                </a:lnTo>
                <a:lnTo>
                  <a:pt x="66605" y="229896"/>
                </a:lnTo>
                <a:cubicBezTo>
                  <a:pt x="38925" y="164453"/>
                  <a:pt x="17432" y="95756"/>
                  <a:pt x="2858" y="24538"/>
                </a:cubicBezTo>
                <a:lnTo>
                  <a:pt x="0" y="5808"/>
                </a:lnTo>
                <a:lnTo>
                  <a:pt x="1049" y="5648"/>
                </a:lnTo>
                <a:cubicBezTo>
                  <a:pt x="37827" y="1913"/>
                  <a:pt x="75143" y="0"/>
                  <a:pt x="112906" y="0"/>
                </a:cubicBez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2" name="Freeform 145"/>
          <p:cNvSpPr/>
          <p:nvPr userDrawn="1"/>
        </p:nvSpPr>
        <p:spPr>
          <a:xfrm>
            <a:off x="3675890" y="1600200"/>
            <a:ext cx="2188028" cy="2188028"/>
          </a:xfrm>
          <a:custGeom>
            <a:avLst/>
            <a:gdLst>
              <a:gd name="connsiteX0" fmla="*/ 1094014 w 2188028"/>
              <a:gd name="connsiteY0" fmla="*/ 0 h 2188028"/>
              <a:gd name="connsiteX1" fmla="*/ 2188028 w 2188028"/>
              <a:gd name="connsiteY1" fmla="*/ 1094014 h 2188028"/>
              <a:gd name="connsiteX2" fmla="*/ 1967546 w 2188028"/>
              <a:gd name="connsiteY2" fmla="*/ 1116240 h 2188028"/>
              <a:gd name="connsiteX3" fmla="*/ 1958822 w 2188028"/>
              <a:gd name="connsiteY3" fmla="*/ 1118483 h 2188028"/>
              <a:gd name="connsiteX4" fmla="*/ 1960057 w 2188028"/>
              <a:gd name="connsiteY4" fmla="*/ 1094014 h 2188028"/>
              <a:gd name="connsiteX5" fmla="*/ 1094014 w 2188028"/>
              <a:gd name="connsiteY5" fmla="*/ 227971 h 2188028"/>
              <a:gd name="connsiteX6" fmla="*/ 227971 w 2188028"/>
              <a:gd name="connsiteY6" fmla="*/ 1094014 h 2188028"/>
              <a:gd name="connsiteX7" fmla="*/ 1094014 w 2188028"/>
              <a:gd name="connsiteY7" fmla="*/ 1960057 h 2188028"/>
              <a:gd name="connsiteX8" fmla="*/ 1118483 w 2188028"/>
              <a:gd name="connsiteY8" fmla="*/ 1958821 h 2188028"/>
              <a:gd name="connsiteX9" fmla="*/ 1116240 w 2188028"/>
              <a:gd name="connsiteY9" fmla="*/ 1967546 h 2188028"/>
              <a:gd name="connsiteX10" fmla="*/ 1094014 w 2188028"/>
              <a:gd name="connsiteY10" fmla="*/ 2188028 h 2188028"/>
              <a:gd name="connsiteX11" fmla="*/ 0 w 2188028"/>
              <a:gd name="connsiteY11" fmla="*/ 1094014 h 2188028"/>
              <a:gd name="connsiteX12" fmla="*/ 1094014 w 2188028"/>
              <a:gd name="connsiteY12" fmla="*/ 0 h 2188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88028" h="2188028">
                <a:moveTo>
                  <a:pt x="1094014" y="0"/>
                </a:moveTo>
                <a:cubicBezTo>
                  <a:pt x="1698221" y="0"/>
                  <a:pt x="2188028" y="489807"/>
                  <a:pt x="2188028" y="1094014"/>
                </a:cubicBezTo>
                <a:cubicBezTo>
                  <a:pt x="2112502" y="1094014"/>
                  <a:pt x="2038764" y="1101667"/>
                  <a:pt x="1967546" y="1116240"/>
                </a:cubicBezTo>
                <a:lnTo>
                  <a:pt x="1958822" y="1118483"/>
                </a:lnTo>
                <a:lnTo>
                  <a:pt x="1960057" y="1094014"/>
                </a:lnTo>
                <a:cubicBezTo>
                  <a:pt x="1960057" y="615712"/>
                  <a:pt x="1572316" y="227971"/>
                  <a:pt x="1094014" y="227971"/>
                </a:cubicBezTo>
                <a:cubicBezTo>
                  <a:pt x="615712" y="227971"/>
                  <a:pt x="227971" y="615712"/>
                  <a:pt x="227971" y="1094014"/>
                </a:cubicBezTo>
                <a:cubicBezTo>
                  <a:pt x="227971" y="1572316"/>
                  <a:pt x="615712" y="1960057"/>
                  <a:pt x="1094014" y="1960057"/>
                </a:cubicBezTo>
                <a:lnTo>
                  <a:pt x="1118483" y="1958821"/>
                </a:lnTo>
                <a:lnTo>
                  <a:pt x="1116240" y="1967546"/>
                </a:lnTo>
                <a:cubicBezTo>
                  <a:pt x="1101667" y="2038764"/>
                  <a:pt x="1094014" y="2112502"/>
                  <a:pt x="1094014" y="2188028"/>
                </a:cubicBezTo>
                <a:cubicBezTo>
                  <a:pt x="489807" y="2188028"/>
                  <a:pt x="0" y="1698221"/>
                  <a:pt x="0" y="1094014"/>
                </a:cubicBezTo>
                <a:cubicBezTo>
                  <a:pt x="0" y="489807"/>
                  <a:pt x="489807" y="0"/>
                  <a:pt x="1094014" y="0"/>
                </a:cubicBezTo>
                <a:close/>
              </a:path>
            </a:pathLst>
          </a:custGeom>
          <a:solidFill>
            <a:srgbClr val="F3644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3" name="Freeform 144"/>
          <p:cNvSpPr/>
          <p:nvPr userDrawn="1"/>
        </p:nvSpPr>
        <p:spPr>
          <a:xfrm>
            <a:off x="5839450" y="2694214"/>
            <a:ext cx="828209" cy="530568"/>
          </a:xfrm>
          <a:custGeom>
            <a:avLst/>
            <a:gdLst>
              <a:gd name="connsiteX0" fmla="*/ 24469 w 828209"/>
              <a:gd name="connsiteY0" fmla="*/ 0 h 530568"/>
              <a:gd name="connsiteX1" fmla="*/ 798054 w 828209"/>
              <a:gd name="connsiteY1" fmla="*/ 320429 h 530568"/>
              <a:gd name="connsiteX2" fmla="*/ 828209 w 828209"/>
              <a:gd name="connsiteY2" fmla="*/ 353608 h 530568"/>
              <a:gd name="connsiteX3" fmla="*/ 809061 w 828209"/>
              <a:gd name="connsiteY3" fmla="*/ 371010 h 530568"/>
              <a:gd name="connsiteX4" fmla="*/ 738452 w 828209"/>
              <a:gd name="connsiteY4" fmla="*/ 448701 h 530568"/>
              <a:gd name="connsiteX5" fmla="*/ 677232 w 828209"/>
              <a:gd name="connsiteY5" fmla="*/ 530568 h 530568"/>
              <a:gd name="connsiteX6" fmla="*/ 636854 w 828209"/>
              <a:gd name="connsiteY6" fmla="*/ 481629 h 530568"/>
              <a:gd name="connsiteX7" fmla="*/ 24469 w 828209"/>
              <a:gd name="connsiteY7" fmla="*/ 227971 h 530568"/>
              <a:gd name="connsiteX8" fmla="*/ 0 w 828209"/>
              <a:gd name="connsiteY8" fmla="*/ 229206 h 530568"/>
              <a:gd name="connsiteX9" fmla="*/ 2243 w 828209"/>
              <a:gd name="connsiteY9" fmla="*/ 220482 h 530568"/>
              <a:gd name="connsiteX10" fmla="*/ 24469 w 828209"/>
              <a:gd name="connsiteY10" fmla="*/ 0 h 530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28209" h="530568">
                <a:moveTo>
                  <a:pt x="24469" y="0"/>
                </a:moveTo>
                <a:cubicBezTo>
                  <a:pt x="326573" y="0"/>
                  <a:pt x="600076" y="122452"/>
                  <a:pt x="798054" y="320429"/>
                </a:cubicBezTo>
                <a:lnTo>
                  <a:pt x="828209" y="353608"/>
                </a:lnTo>
                <a:lnTo>
                  <a:pt x="809061" y="371010"/>
                </a:lnTo>
                <a:cubicBezTo>
                  <a:pt x="784314" y="395757"/>
                  <a:pt x="760747" y="421685"/>
                  <a:pt x="738452" y="448701"/>
                </a:cubicBezTo>
                <a:lnTo>
                  <a:pt x="677232" y="530568"/>
                </a:lnTo>
                <a:lnTo>
                  <a:pt x="636854" y="481629"/>
                </a:lnTo>
                <a:cubicBezTo>
                  <a:pt x="480131" y="324906"/>
                  <a:pt x="263620" y="227971"/>
                  <a:pt x="24469" y="227971"/>
                </a:cubicBezTo>
                <a:lnTo>
                  <a:pt x="0" y="229206"/>
                </a:lnTo>
                <a:lnTo>
                  <a:pt x="2243" y="220482"/>
                </a:lnTo>
                <a:cubicBezTo>
                  <a:pt x="16816" y="149264"/>
                  <a:pt x="24469" y="75526"/>
                  <a:pt x="24469" y="0"/>
                </a:cubicBez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4" name="Freeform 143"/>
          <p:cNvSpPr/>
          <p:nvPr userDrawn="1"/>
        </p:nvSpPr>
        <p:spPr>
          <a:xfrm>
            <a:off x="4799137" y="2723446"/>
            <a:ext cx="840339" cy="840338"/>
          </a:xfrm>
          <a:custGeom>
            <a:avLst/>
            <a:gdLst>
              <a:gd name="connsiteX0" fmla="*/ 840339 w 840339"/>
              <a:gd name="connsiteY0" fmla="*/ 0 h 840338"/>
              <a:gd name="connsiteX1" fmla="*/ 837103 w 840339"/>
              <a:gd name="connsiteY1" fmla="*/ 64079 h 840338"/>
              <a:gd name="connsiteX2" fmla="*/ 802638 w 840339"/>
              <a:gd name="connsiteY2" fmla="*/ 233066 h 840338"/>
              <a:gd name="connsiteX3" fmla="*/ 797228 w 840339"/>
              <a:gd name="connsiteY3" fmla="*/ 247848 h 840338"/>
              <a:gd name="connsiteX4" fmla="*/ 732442 w 840339"/>
              <a:gd name="connsiteY4" fmla="*/ 271560 h 840338"/>
              <a:gd name="connsiteX5" fmla="*/ 271560 w 840339"/>
              <a:gd name="connsiteY5" fmla="*/ 732442 h 840338"/>
              <a:gd name="connsiteX6" fmla="*/ 247848 w 840339"/>
              <a:gd name="connsiteY6" fmla="*/ 797228 h 840338"/>
              <a:gd name="connsiteX7" fmla="*/ 233066 w 840339"/>
              <a:gd name="connsiteY7" fmla="*/ 802638 h 840338"/>
              <a:gd name="connsiteX8" fmla="*/ 64079 w 840339"/>
              <a:gd name="connsiteY8" fmla="*/ 837103 h 840338"/>
              <a:gd name="connsiteX9" fmla="*/ 0 w 840339"/>
              <a:gd name="connsiteY9" fmla="*/ 840338 h 840338"/>
              <a:gd name="connsiteX10" fmla="*/ 24716 w 840339"/>
              <a:gd name="connsiteY10" fmla="*/ 744219 h 840338"/>
              <a:gd name="connsiteX11" fmla="*/ 744219 w 840339"/>
              <a:gd name="connsiteY11" fmla="*/ 24716 h 840338"/>
              <a:gd name="connsiteX12" fmla="*/ 840339 w 840339"/>
              <a:gd name="connsiteY12" fmla="*/ 0 h 84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40339" h="840338">
                <a:moveTo>
                  <a:pt x="840339" y="0"/>
                </a:moveTo>
                <a:lnTo>
                  <a:pt x="837103" y="64079"/>
                </a:lnTo>
                <a:cubicBezTo>
                  <a:pt x="831190" y="122306"/>
                  <a:pt x="819508" y="178829"/>
                  <a:pt x="802638" y="233066"/>
                </a:cubicBezTo>
                <a:lnTo>
                  <a:pt x="797228" y="247848"/>
                </a:lnTo>
                <a:lnTo>
                  <a:pt x="732442" y="271560"/>
                </a:lnTo>
                <a:cubicBezTo>
                  <a:pt x="525218" y="359208"/>
                  <a:pt x="359209" y="525218"/>
                  <a:pt x="271560" y="732442"/>
                </a:cubicBezTo>
                <a:lnTo>
                  <a:pt x="247848" y="797228"/>
                </a:lnTo>
                <a:lnTo>
                  <a:pt x="233066" y="802638"/>
                </a:lnTo>
                <a:cubicBezTo>
                  <a:pt x="178829" y="819508"/>
                  <a:pt x="122307" y="831189"/>
                  <a:pt x="64079" y="837103"/>
                </a:cubicBezTo>
                <a:lnTo>
                  <a:pt x="0" y="840338"/>
                </a:lnTo>
                <a:lnTo>
                  <a:pt x="24716" y="744219"/>
                </a:lnTo>
                <a:cubicBezTo>
                  <a:pt x="131266" y="401650"/>
                  <a:pt x="401651" y="131265"/>
                  <a:pt x="744219" y="24716"/>
                </a:cubicBezTo>
                <a:lnTo>
                  <a:pt x="840339" y="0"/>
                </a:ln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Freeform 142"/>
          <p:cNvSpPr/>
          <p:nvPr userDrawn="1"/>
        </p:nvSpPr>
        <p:spPr>
          <a:xfrm>
            <a:off x="6618357" y="2744795"/>
            <a:ext cx="1897753" cy="2188028"/>
          </a:xfrm>
          <a:custGeom>
            <a:avLst/>
            <a:gdLst>
              <a:gd name="connsiteX0" fmla="*/ 803739 w 1897753"/>
              <a:gd name="connsiteY0" fmla="*/ 0 h 2188028"/>
              <a:gd name="connsiteX1" fmla="*/ 1897753 w 1897753"/>
              <a:gd name="connsiteY1" fmla="*/ 1094014 h 2188028"/>
              <a:gd name="connsiteX2" fmla="*/ 803739 w 1897753"/>
              <a:gd name="connsiteY2" fmla="*/ 2188028 h 2188028"/>
              <a:gd name="connsiteX3" fmla="*/ 30154 w 1897753"/>
              <a:gd name="connsiteY3" fmla="*/ 1867599 h 2188028"/>
              <a:gd name="connsiteX4" fmla="*/ 0 w 1897753"/>
              <a:gd name="connsiteY4" fmla="*/ 1834420 h 2188028"/>
              <a:gd name="connsiteX5" fmla="*/ 19147 w 1897753"/>
              <a:gd name="connsiteY5" fmla="*/ 1817018 h 2188028"/>
              <a:gd name="connsiteX6" fmla="*/ 89756 w 1897753"/>
              <a:gd name="connsiteY6" fmla="*/ 1739327 h 2188028"/>
              <a:gd name="connsiteX7" fmla="*/ 150976 w 1897753"/>
              <a:gd name="connsiteY7" fmla="*/ 1657461 h 2188028"/>
              <a:gd name="connsiteX8" fmla="*/ 191354 w 1897753"/>
              <a:gd name="connsiteY8" fmla="*/ 1706399 h 2188028"/>
              <a:gd name="connsiteX9" fmla="*/ 803739 w 1897753"/>
              <a:gd name="connsiteY9" fmla="*/ 1960057 h 2188028"/>
              <a:gd name="connsiteX10" fmla="*/ 1669782 w 1897753"/>
              <a:gd name="connsiteY10" fmla="*/ 1094014 h 2188028"/>
              <a:gd name="connsiteX11" fmla="*/ 803739 w 1897753"/>
              <a:gd name="connsiteY11" fmla="*/ 227971 h 2188028"/>
              <a:gd name="connsiteX12" fmla="*/ 191354 w 1897753"/>
              <a:gd name="connsiteY12" fmla="*/ 481629 h 2188028"/>
              <a:gd name="connsiteX13" fmla="*/ 186561 w 1897753"/>
              <a:gd name="connsiteY13" fmla="*/ 487438 h 2188028"/>
              <a:gd name="connsiteX14" fmla="*/ 152736 w 1897753"/>
              <a:gd name="connsiteY14" fmla="*/ 431759 h 2188028"/>
              <a:gd name="connsiteX15" fmla="*/ 89756 w 1897753"/>
              <a:gd name="connsiteY15" fmla="*/ 347539 h 2188028"/>
              <a:gd name="connsiteX16" fmla="*/ 49302 w 1897753"/>
              <a:gd name="connsiteY16" fmla="*/ 303027 h 2188028"/>
              <a:gd name="connsiteX17" fmla="*/ 107845 w 1897753"/>
              <a:gd name="connsiteY17" fmla="*/ 249820 h 2188028"/>
              <a:gd name="connsiteX18" fmla="*/ 803739 w 1897753"/>
              <a:gd name="connsiteY18" fmla="*/ 0 h 2188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897753" h="2188028">
                <a:moveTo>
                  <a:pt x="803739" y="0"/>
                </a:moveTo>
                <a:cubicBezTo>
                  <a:pt x="1407946" y="0"/>
                  <a:pt x="1897753" y="489807"/>
                  <a:pt x="1897753" y="1094014"/>
                </a:cubicBezTo>
                <a:cubicBezTo>
                  <a:pt x="1897753" y="1698221"/>
                  <a:pt x="1407946" y="2188028"/>
                  <a:pt x="803739" y="2188028"/>
                </a:cubicBezTo>
                <a:cubicBezTo>
                  <a:pt x="501636" y="2188028"/>
                  <a:pt x="228132" y="2065576"/>
                  <a:pt x="30154" y="1867599"/>
                </a:cubicBezTo>
                <a:lnTo>
                  <a:pt x="0" y="1834420"/>
                </a:lnTo>
                <a:lnTo>
                  <a:pt x="19147" y="1817018"/>
                </a:lnTo>
                <a:cubicBezTo>
                  <a:pt x="43894" y="1792271"/>
                  <a:pt x="67461" y="1766343"/>
                  <a:pt x="89756" y="1739327"/>
                </a:cubicBezTo>
                <a:lnTo>
                  <a:pt x="150976" y="1657461"/>
                </a:lnTo>
                <a:lnTo>
                  <a:pt x="191354" y="1706399"/>
                </a:lnTo>
                <a:cubicBezTo>
                  <a:pt x="348077" y="1863122"/>
                  <a:pt x="564588" y="1960057"/>
                  <a:pt x="803739" y="1960057"/>
                </a:cubicBezTo>
                <a:cubicBezTo>
                  <a:pt x="1282041" y="1960057"/>
                  <a:pt x="1669782" y="1572316"/>
                  <a:pt x="1669782" y="1094014"/>
                </a:cubicBezTo>
                <a:cubicBezTo>
                  <a:pt x="1669782" y="615712"/>
                  <a:pt x="1282041" y="227971"/>
                  <a:pt x="803739" y="227971"/>
                </a:cubicBezTo>
                <a:cubicBezTo>
                  <a:pt x="564588" y="227971"/>
                  <a:pt x="348077" y="324906"/>
                  <a:pt x="191354" y="481629"/>
                </a:cubicBezTo>
                <a:lnTo>
                  <a:pt x="186561" y="487438"/>
                </a:lnTo>
                <a:lnTo>
                  <a:pt x="152736" y="431759"/>
                </a:lnTo>
                <a:cubicBezTo>
                  <a:pt x="133076" y="402658"/>
                  <a:pt x="112052" y="374554"/>
                  <a:pt x="89756" y="347539"/>
                </a:cubicBezTo>
                <a:lnTo>
                  <a:pt x="49302" y="303027"/>
                </a:lnTo>
                <a:lnTo>
                  <a:pt x="107845" y="249820"/>
                </a:lnTo>
                <a:cubicBezTo>
                  <a:pt x="296955" y="93752"/>
                  <a:pt x="539399" y="0"/>
                  <a:pt x="803739" y="0"/>
                </a:cubicBezTo>
                <a:close/>
              </a:path>
            </a:pathLst>
          </a:custGeom>
          <a:solidFill>
            <a:srgbClr val="FFFFFF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Freeform 141"/>
          <p:cNvSpPr/>
          <p:nvPr userDrawn="1"/>
        </p:nvSpPr>
        <p:spPr>
          <a:xfrm>
            <a:off x="4999111" y="2923421"/>
            <a:ext cx="840338" cy="840339"/>
          </a:xfrm>
          <a:custGeom>
            <a:avLst/>
            <a:gdLst>
              <a:gd name="connsiteX0" fmla="*/ 840338 w 840338"/>
              <a:gd name="connsiteY0" fmla="*/ 0 h 840339"/>
              <a:gd name="connsiteX1" fmla="*/ 815622 w 840338"/>
              <a:gd name="connsiteY1" fmla="*/ 96120 h 840339"/>
              <a:gd name="connsiteX2" fmla="*/ 96119 w 840338"/>
              <a:gd name="connsiteY2" fmla="*/ 815623 h 840339"/>
              <a:gd name="connsiteX3" fmla="*/ 0 w 840338"/>
              <a:gd name="connsiteY3" fmla="*/ 840339 h 840339"/>
              <a:gd name="connsiteX4" fmla="*/ 3235 w 840338"/>
              <a:gd name="connsiteY4" fmla="*/ 776260 h 840339"/>
              <a:gd name="connsiteX5" fmla="*/ 37700 w 840338"/>
              <a:gd name="connsiteY5" fmla="*/ 607273 h 840339"/>
              <a:gd name="connsiteX6" fmla="*/ 43110 w 840338"/>
              <a:gd name="connsiteY6" fmla="*/ 592491 h 840339"/>
              <a:gd name="connsiteX7" fmla="*/ 107896 w 840338"/>
              <a:gd name="connsiteY7" fmla="*/ 568779 h 840339"/>
              <a:gd name="connsiteX8" fmla="*/ 568778 w 840338"/>
              <a:gd name="connsiteY8" fmla="*/ 107897 h 840339"/>
              <a:gd name="connsiteX9" fmla="*/ 592490 w 840338"/>
              <a:gd name="connsiteY9" fmla="*/ 43111 h 840339"/>
              <a:gd name="connsiteX10" fmla="*/ 607272 w 840338"/>
              <a:gd name="connsiteY10" fmla="*/ 37701 h 840339"/>
              <a:gd name="connsiteX11" fmla="*/ 776259 w 840338"/>
              <a:gd name="connsiteY11" fmla="*/ 3236 h 840339"/>
              <a:gd name="connsiteX12" fmla="*/ 840338 w 840338"/>
              <a:gd name="connsiteY12" fmla="*/ 0 h 84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40338" h="840339">
                <a:moveTo>
                  <a:pt x="840338" y="0"/>
                </a:moveTo>
                <a:lnTo>
                  <a:pt x="815622" y="96120"/>
                </a:lnTo>
                <a:cubicBezTo>
                  <a:pt x="709073" y="438688"/>
                  <a:pt x="438688" y="709073"/>
                  <a:pt x="96119" y="815623"/>
                </a:cubicBezTo>
                <a:lnTo>
                  <a:pt x="0" y="840339"/>
                </a:lnTo>
                <a:lnTo>
                  <a:pt x="3235" y="776260"/>
                </a:lnTo>
                <a:cubicBezTo>
                  <a:pt x="9149" y="718032"/>
                  <a:pt x="20830" y="661510"/>
                  <a:pt x="37700" y="607273"/>
                </a:cubicBezTo>
                <a:lnTo>
                  <a:pt x="43110" y="592491"/>
                </a:lnTo>
                <a:lnTo>
                  <a:pt x="107896" y="568779"/>
                </a:lnTo>
                <a:cubicBezTo>
                  <a:pt x="315120" y="481130"/>
                  <a:pt x="481130" y="315121"/>
                  <a:pt x="568778" y="107897"/>
                </a:cubicBezTo>
                <a:lnTo>
                  <a:pt x="592490" y="43111"/>
                </a:lnTo>
                <a:lnTo>
                  <a:pt x="607272" y="37701"/>
                </a:lnTo>
                <a:cubicBezTo>
                  <a:pt x="661509" y="20831"/>
                  <a:pt x="718032" y="9150"/>
                  <a:pt x="776259" y="3236"/>
                </a:cubicBezTo>
                <a:lnTo>
                  <a:pt x="840338" y="0"/>
                </a:lnTo>
                <a:close/>
              </a:path>
            </a:pathLst>
          </a:custGeom>
          <a:solidFill>
            <a:srgbClr val="F3644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7" name="Freeform 140"/>
          <p:cNvSpPr/>
          <p:nvPr userDrawn="1"/>
        </p:nvSpPr>
        <p:spPr>
          <a:xfrm>
            <a:off x="6328082" y="3224782"/>
            <a:ext cx="328653" cy="1170022"/>
          </a:xfrm>
          <a:custGeom>
            <a:avLst/>
            <a:gdLst>
              <a:gd name="connsiteX0" fmla="*/ 188600 w 328653"/>
              <a:gd name="connsiteY0" fmla="*/ 0 h 1170022"/>
              <a:gd name="connsiteX1" fmla="*/ 253973 w 328653"/>
              <a:gd name="connsiteY1" fmla="*/ 79233 h 1170022"/>
              <a:gd name="connsiteX2" fmla="*/ 328653 w 328653"/>
              <a:gd name="connsiteY2" fmla="*/ 216819 h 1170022"/>
              <a:gd name="connsiteX3" fmla="*/ 296029 w 328653"/>
              <a:gd name="connsiteY3" fmla="*/ 276924 h 1170022"/>
              <a:gd name="connsiteX4" fmla="*/ 227971 w 328653"/>
              <a:gd name="connsiteY4" fmla="*/ 614027 h 1170022"/>
              <a:gd name="connsiteX5" fmla="*/ 296029 w 328653"/>
              <a:gd name="connsiteY5" fmla="*/ 951130 h 1170022"/>
              <a:gd name="connsiteX6" fmla="*/ 301198 w 328653"/>
              <a:gd name="connsiteY6" fmla="*/ 960654 h 1170022"/>
              <a:gd name="connsiteX7" fmla="*/ 253973 w 328653"/>
              <a:gd name="connsiteY7" fmla="*/ 1047659 h 1170022"/>
              <a:gd name="connsiteX8" fmla="*/ 153015 w 328653"/>
              <a:gd name="connsiteY8" fmla="*/ 1170022 h 1170022"/>
              <a:gd name="connsiteX9" fmla="*/ 132042 w 328653"/>
              <a:gd name="connsiteY9" fmla="*/ 1135499 h 1170022"/>
              <a:gd name="connsiteX10" fmla="*/ 0 w 328653"/>
              <a:gd name="connsiteY10" fmla="*/ 614027 h 1170022"/>
              <a:gd name="connsiteX11" fmla="*/ 186840 w 328653"/>
              <a:gd name="connsiteY11" fmla="*/ 2353 h 1170022"/>
              <a:gd name="connsiteX12" fmla="*/ 188600 w 328653"/>
              <a:gd name="connsiteY12" fmla="*/ 0 h 1170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8653" h="1170022">
                <a:moveTo>
                  <a:pt x="188600" y="0"/>
                </a:moveTo>
                <a:lnTo>
                  <a:pt x="253973" y="79233"/>
                </a:lnTo>
                <a:lnTo>
                  <a:pt x="328653" y="216819"/>
                </a:lnTo>
                <a:lnTo>
                  <a:pt x="296029" y="276924"/>
                </a:lnTo>
                <a:cubicBezTo>
                  <a:pt x="252205" y="380536"/>
                  <a:pt x="227971" y="494451"/>
                  <a:pt x="227971" y="614027"/>
                </a:cubicBezTo>
                <a:cubicBezTo>
                  <a:pt x="227971" y="733602"/>
                  <a:pt x="252205" y="847518"/>
                  <a:pt x="296029" y="951130"/>
                </a:cubicBezTo>
                <a:lnTo>
                  <a:pt x="301198" y="960654"/>
                </a:lnTo>
                <a:lnTo>
                  <a:pt x="253973" y="1047659"/>
                </a:lnTo>
                <a:lnTo>
                  <a:pt x="153015" y="1170022"/>
                </a:lnTo>
                <a:lnTo>
                  <a:pt x="132042" y="1135499"/>
                </a:lnTo>
                <a:cubicBezTo>
                  <a:pt x="47833" y="980485"/>
                  <a:pt x="0" y="802842"/>
                  <a:pt x="0" y="614027"/>
                </a:cubicBezTo>
                <a:cubicBezTo>
                  <a:pt x="0" y="387449"/>
                  <a:pt x="68879" y="176959"/>
                  <a:pt x="186840" y="2353"/>
                </a:cubicBezTo>
                <a:lnTo>
                  <a:pt x="188600" y="0"/>
                </a:lnTo>
                <a:close/>
              </a:path>
            </a:pathLst>
          </a:custGeom>
          <a:solidFill>
            <a:srgbClr val="FFFFFF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8" name="Freeform 139"/>
          <p:cNvSpPr/>
          <p:nvPr userDrawn="1"/>
        </p:nvSpPr>
        <p:spPr>
          <a:xfrm>
            <a:off x="6629280" y="3232234"/>
            <a:ext cx="328653" cy="1170023"/>
          </a:xfrm>
          <a:custGeom>
            <a:avLst/>
            <a:gdLst>
              <a:gd name="connsiteX0" fmla="*/ 175638 w 328653"/>
              <a:gd name="connsiteY0" fmla="*/ 0 h 1170023"/>
              <a:gd name="connsiteX1" fmla="*/ 196611 w 328653"/>
              <a:gd name="connsiteY1" fmla="*/ 34523 h 1170023"/>
              <a:gd name="connsiteX2" fmla="*/ 328653 w 328653"/>
              <a:gd name="connsiteY2" fmla="*/ 555995 h 1170023"/>
              <a:gd name="connsiteX3" fmla="*/ 141813 w 328653"/>
              <a:gd name="connsiteY3" fmla="*/ 1167669 h 1170023"/>
              <a:gd name="connsiteX4" fmla="*/ 140053 w 328653"/>
              <a:gd name="connsiteY4" fmla="*/ 1170023 h 1170023"/>
              <a:gd name="connsiteX5" fmla="*/ 74680 w 328653"/>
              <a:gd name="connsiteY5" fmla="*/ 1090789 h 1170023"/>
              <a:gd name="connsiteX6" fmla="*/ 0 w 328653"/>
              <a:gd name="connsiteY6" fmla="*/ 953203 h 1170023"/>
              <a:gd name="connsiteX7" fmla="*/ 32624 w 328653"/>
              <a:gd name="connsiteY7" fmla="*/ 893098 h 1170023"/>
              <a:gd name="connsiteX8" fmla="*/ 100682 w 328653"/>
              <a:gd name="connsiteY8" fmla="*/ 555995 h 1170023"/>
              <a:gd name="connsiteX9" fmla="*/ 32624 w 328653"/>
              <a:gd name="connsiteY9" fmla="*/ 218892 h 1170023"/>
              <a:gd name="connsiteX10" fmla="*/ 27455 w 328653"/>
              <a:gd name="connsiteY10" fmla="*/ 209368 h 1170023"/>
              <a:gd name="connsiteX11" fmla="*/ 74680 w 328653"/>
              <a:gd name="connsiteY11" fmla="*/ 122363 h 1170023"/>
              <a:gd name="connsiteX12" fmla="*/ 175638 w 328653"/>
              <a:gd name="connsiteY12" fmla="*/ 0 h 1170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8653" h="1170023">
                <a:moveTo>
                  <a:pt x="175638" y="0"/>
                </a:moveTo>
                <a:lnTo>
                  <a:pt x="196611" y="34523"/>
                </a:lnTo>
                <a:cubicBezTo>
                  <a:pt x="280821" y="189537"/>
                  <a:pt x="328653" y="367180"/>
                  <a:pt x="328653" y="555995"/>
                </a:cubicBezTo>
                <a:cubicBezTo>
                  <a:pt x="328653" y="782573"/>
                  <a:pt x="259774" y="993063"/>
                  <a:pt x="141813" y="1167669"/>
                </a:cubicBezTo>
                <a:lnTo>
                  <a:pt x="140053" y="1170023"/>
                </a:lnTo>
                <a:lnTo>
                  <a:pt x="74680" y="1090789"/>
                </a:lnTo>
                <a:lnTo>
                  <a:pt x="0" y="953203"/>
                </a:lnTo>
                <a:lnTo>
                  <a:pt x="32624" y="893098"/>
                </a:lnTo>
                <a:cubicBezTo>
                  <a:pt x="76448" y="789486"/>
                  <a:pt x="100682" y="675570"/>
                  <a:pt x="100682" y="555995"/>
                </a:cubicBezTo>
                <a:cubicBezTo>
                  <a:pt x="100682" y="436419"/>
                  <a:pt x="76448" y="322504"/>
                  <a:pt x="32624" y="218892"/>
                </a:cubicBezTo>
                <a:lnTo>
                  <a:pt x="27455" y="209368"/>
                </a:lnTo>
                <a:lnTo>
                  <a:pt x="74680" y="122363"/>
                </a:lnTo>
                <a:lnTo>
                  <a:pt x="175638" y="0"/>
                </a:ln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9" name="Freeform 137"/>
          <p:cNvSpPr/>
          <p:nvPr userDrawn="1"/>
        </p:nvSpPr>
        <p:spPr>
          <a:xfrm>
            <a:off x="3812927" y="3985217"/>
            <a:ext cx="2188028" cy="2182220"/>
          </a:xfrm>
          <a:custGeom>
            <a:avLst/>
            <a:gdLst>
              <a:gd name="connsiteX0" fmla="*/ 981108 w 2188028"/>
              <a:gd name="connsiteY0" fmla="*/ 0 h 2182220"/>
              <a:gd name="connsiteX1" fmla="*/ 983966 w 2188028"/>
              <a:gd name="connsiteY1" fmla="*/ 18730 h 2182220"/>
              <a:gd name="connsiteX2" fmla="*/ 1047713 w 2188028"/>
              <a:gd name="connsiteY2" fmla="*/ 224088 h 2182220"/>
              <a:gd name="connsiteX3" fmla="*/ 1047907 w 2188028"/>
              <a:gd name="connsiteY3" fmla="*/ 224491 h 2182220"/>
              <a:gd name="connsiteX4" fmla="*/ 1005466 w 2188028"/>
              <a:gd name="connsiteY4" fmla="*/ 226634 h 2182220"/>
              <a:gd name="connsiteX5" fmla="*/ 227971 w 2188028"/>
              <a:gd name="connsiteY5" fmla="*/ 1088206 h 2182220"/>
              <a:gd name="connsiteX6" fmla="*/ 1094014 w 2188028"/>
              <a:gd name="connsiteY6" fmla="*/ 1954249 h 2182220"/>
              <a:gd name="connsiteX7" fmla="*/ 1960057 w 2188028"/>
              <a:gd name="connsiteY7" fmla="*/ 1088206 h 2182220"/>
              <a:gd name="connsiteX8" fmla="*/ 1942462 w 2188028"/>
              <a:gd name="connsiteY8" fmla="*/ 913668 h 2182220"/>
              <a:gd name="connsiteX9" fmla="*/ 1935163 w 2188028"/>
              <a:gd name="connsiteY9" fmla="*/ 885281 h 2182220"/>
              <a:gd name="connsiteX10" fmla="*/ 1943897 w 2188028"/>
              <a:gd name="connsiteY10" fmla="*/ 886614 h 2182220"/>
              <a:gd name="connsiteX11" fmla="*/ 2055754 w 2188028"/>
              <a:gd name="connsiteY11" fmla="*/ 892262 h 2182220"/>
              <a:gd name="connsiteX12" fmla="*/ 2167611 w 2188028"/>
              <a:gd name="connsiteY12" fmla="*/ 886614 h 2182220"/>
              <a:gd name="connsiteX13" fmla="*/ 2168661 w 2188028"/>
              <a:gd name="connsiteY13" fmla="*/ 886454 h 2182220"/>
              <a:gd name="connsiteX14" fmla="*/ 2182380 w 2188028"/>
              <a:gd name="connsiteY14" fmla="*/ 976349 h 2182220"/>
              <a:gd name="connsiteX15" fmla="*/ 2188028 w 2188028"/>
              <a:gd name="connsiteY15" fmla="*/ 1088206 h 2182220"/>
              <a:gd name="connsiteX16" fmla="*/ 1094014 w 2188028"/>
              <a:gd name="connsiteY16" fmla="*/ 2182220 h 2182220"/>
              <a:gd name="connsiteX17" fmla="*/ 0 w 2188028"/>
              <a:gd name="connsiteY17" fmla="*/ 1088206 h 2182220"/>
              <a:gd name="connsiteX18" fmla="*/ 873532 w 2188028"/>
              <a:gd name="connsiteY18" fmla="*/ 16418 h 2182220"/>
              <a:gd name="connsiteX19" fmla="*/ 981108 w 2188028"/>
              <a:gd name="connsiteY19" fmla="*/ 0 h 218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188028" h="2182220">
                <a:moveTo>
                  <a:pt x="981108" y="0"/>
                </a:moveTo>
                <a:lnTo>
                  <a:pt x="983966" y="18730"/>
                </a:lnTo>
                <a:cubicBezTo>
                  <a:pt x="998540" y="89948"/>
                  <a:pt x="1020033" y="158645"/>
                  <a:pt x="1047713" y="224088"/>
                </a:cubicBezTo>
                <a:lnTo>
                  <a:pt x="1047907" y="224491"/>
                </a:lnTo>
                <a:lnTo>
                  <a:pt x="1005466" y="226634"/>
                </a:lnTo>
                <a:cubicBezTo>
                  <a:pt x="568759" y="270985"/>
                  <a:pt x="227971" y="639798"/>
                  <a:pt x="227971" y="1088206"/>
                </a:cubicBezTo>
                <a:cubicBezTo>
                  <a:pt x="227971" y="1566508"/>
                  <a:pt x="615712" y="1954249"/>
                  <a:pt x="1094014" y="1954249"/>
                </a:cubicBezTo>
                <a:cubicBezTo>
                  <a:pt x="1572316" y="1954249"/>
                  <a:pt x="1960057" y="1566508"/>
                  <a:pt x="1960057" y="1088206"/>
                </a:cubicBezTo>
                <a:cubicBezTo>
                  <a:pt x="1960057" y="1028418"/>
                  <a:pt x="1953999" y="970046"/>
                  <a:pt x="1942462" y="913668"/>
                </a:cubicBezTo>
                <a:lnTo>
                  <a:pt x="1935163" y="885281"/>
                </a:lnTo>
                <a:lnTo>
                  <a:pt x="1943897" y="886614"/>
                </a:lnTo>
                <a:cubicBezTo>
                  <a:pt x="1980675" y="890349"/>
                  <a:pt x="2017991" y="892262"/>
                  <a:pt x="2055754" y="892262"/>
                </a:cubicBezTo>
                <a:cubicBezTo>
                  <a:pt x="2093517" y="892262"/>
                  <a:pt x="2130833" y="890349"/>
                  <a:pt x="2167611" y="886614"/>
                </a:cubicBezTo>
                <a:lnTo>
                  <a:pt x="2168661" y="886454"/>
                </a:lnTo>
                <a:lnTo>
                  <a:pt x="2182380" y="976349"/>
                </a:lnTo>
                <a:cubicBezTo>
                  <a:pt x="2186115" y="1013127"/>
                  <a:pt x="2188028" y="1050443"/>
                  <a:pt x="2188028" y="1088206"/>
                </a:cubicBezTo>
                <a:cubicBezTo>
                  <a:pt x="2188028" y="1692413"/>
                  <a:pt x="1698221" y="2182220"/>
                  <a:pt x="1094014" y="2182220"/>
                </a:cubicBezTo>
                <a:cubicBezTo>
                  <a:pt x="489807" y="2182220"/>
                  <a:pt x="0" y="1692413"/>
                  <a:pt x="0" y="1088206"/>
                </a:cubicBezTo>
                <a:cubicBezTo>
                  <a:pt x="0" y="559525"/>
                  <a:pt x="375009" y="118431"/>
                  <a:pt x="873532" y="16418"/>
                </a:cubicBezTo>
                <a:lnTo>
                  <a:pt x="981108" y="0"/>
                </a:lnTo>
                <a:close/>
              </a:path>
            </a:pathLst>
          </a:custGeom>
          <a:solidFill>
            <a:srgbClr val="92D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92D05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0" name="Freeform 136"/>
          <p:cNvSpPr/>
          <p:nvPr userDrawn="1"/>
        </p:nvSpPr>
        <p:spPr>
          <a:xfrm>
            <a:off x="5022769" y="3991153"/>
            <a:ext cx="887256" cy="663118"/>
          </a:xfrm>
          <a:custGeom>
            <a:avLst/>
            <a:gdLst>
              <a:gd name="connsiteX0" fmla="*/ 0 w 887256"/>
              <a:gd name="connsiteY0" fmla="*/ 0 h 663118"/>
              <a:gd name="connsiteX1" fmla="*/ 99891 w 887256"/>
              <a:gd name="connsiteY1" fmla="*/ 15245 h 663118"/>
              <a:gd name="connsiteX2" fmla="*/ 841381 w 887256"/>
              <a:gd name="connsiteY2" fmla="*/ 565561 h 663118"/>
              <a:gd name="connsiteX3" fmla="*/ 887256 w 887256"/>
              <a:gd name="connsiteY3" fmla="*/ 660790 h 663118"/>
              <a:gd name="connsiteX4" fmla="*/ 841149 w 887256"/>
              <a:gd name="connsiteY4" fmla="*/ 663118 h 663118"/>
              <a:gd name="connsiteX5" fmla="*/ 666611 w 887256"/>
              <a:gd name="connsiteY5" fmla="*/ 645523 h 663118"/>
              <a:gd name="connsiteX6" fmla="*/ 613281 w 887256"/>
              <a:gd name="connsiteY6" fmla="*/ 631810 h 663118"/>
              <a:gd name="connsiteX7" fmla="*/ 597545 w 887256"/>
              <a:gd name="connsiteY7" fmla="*/ 602820 h 663118"/>
              <a:gd name="connsiteX8" fmla="*/ 136944 w 887256"/>
              <a:gd name="connsiteY8" fmla="*/ 259926 h 663118"/>
              <a:gd name="connsiteX9" fmla="*/ 107278 w 887256"/>
              <a:gd name="connsiteY9" fmla="*/ 252298 h 663118"/>
              <a:gd name="connsiteX10" fmla="*/ 43164 w 887256"/>
              <a:gd name="connsiteY10" fmla="*/ 134178 h 663118"/>
              <a:gd name="connsiteX11" fmla="*/ 14042 w 887256"/>
              <a:gd name="connsiteY11" fmla="*/ 54610 h 663118"/>
              <a:gd name="connsiteX12" fmla="*/ 0 w 887256"/>
              <a:gd name="connsiteY12" fmla="*/ 0 h 663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7256" h="663118">
                <a:moveTo>
                  <a:pt x="0" y="0"/>
                </a:moveTo>
                <a:lnTo>
                  <a:pt x="99891" y="15245"/>
                </a:lnTo>
                <a:cubicBezTo>
                  <a:pt x="420370" y="80825"/>
                  <a:pt x="689806" y="286535"/>
                  <a:pt x="841381" y="565561"/>
                </a:cubicBezTo>
                <a:lnTo>
                  <a:pt x="887256" y="660790"/>
                </a:lnTo>
                <a:lnTo>
                  <a:pt x="841149" y="663118"/>
                </a:lnTo>
                <a:cubicBezTo>
                  <a:pt x="781361" y="663118"/>
                  <a:pt x="722989" y="657060"/>
                  <a:pt x="666611" y="645523"/>
                </a:cubicBezTo>
                <a:lnTo>
                  <a:pt x="613281" y="631810"/>
                </a:lnTo>
                <a:lnTo>
                  <a:pt x="597545" y="602820"/>
                </a:lnTo>
                <a:cubicBezTo>
                  <a:pt x="488602" y="441562"/>
                  <a:pt x="326772" y="318969"/>
                  <a:pt x="136944" y="259926"/>
                </a:cubicBezTo>
                <a:lnTo>
                  <a:pt x="107278" y="252298"/>
                </a:lnTo>
                <a:lnTo>
                  <a:pt x="43164" y="134178"/>
                </a:lnTo>
                <a:cubicBezTo>
                  <a:pt x="32208" y="108275"/>
                  <a:pt x="22476" y="81728"/>
                  <a:pt x="14042" y="54610"/>
                </a:cubicBezTo>
                <a:lnTo>
                  <a:pt x="0" y="0"/>
                </a:lnTo>
                <a:close/>
              </a:path>
            </a:pathLst>
          </a:custGeom>
          <a:solidFill>
            <a:srgbClr val="92D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1" name="Freeform 135"/>
          <p:cNvSpPr/>
          <p:nvPr userDrawn="1"/>
        </p:nvSpPr>
        <p:spPr>
          <a:xfrm>
            <a:off x="4869525" y="4214905"/>
            <a:ext cx="887256" cy="663118"/>
          </a:xfrm>
          <a:custGeom>
            <a:avLst/>
            <a:gdLst>
              <a:gd name="connsiteX0" fmla="*/ 46107 w 887256"/>
              <a:gd name="connsiteY0" fmla="*/ 0 h 663118"/>
              <a:gd name="connsiteX1" fmla="*/ 220645 w 887256"/>
              <a:gd name="connsiteY1" fmla="*/ 17595 h 663118"/>
              <a:gd name="connsiteX2" fmla="*/ 273976 w 887256"/>
              <a:gd name="connsiteY2" fmla="*/ 31308 h 663118"/>
              <a:gd name="connsiteX3" fmla="*/ 289711 w 887256"/>
              <a:gd name="connsiteY3" fmla="*/ 60298 h 663118"/>
              <a:gd name="connsiteX4" fmla="*/ 750312 w 887256"/>
              <a:gd name="connsiteY4" fmla="*/ 403192 h 663118"/>
              <a:gd name="connsiteX5" fmla="*/ 779979 w 887256"/>
              <a:gd name="connsiteY5" fmla="*/ 410820 h 663118"/>
              <a:gd name="connsiteX6" fmla="*/ 844092 w 887256"/>
              <a:gd name="connsiteY6" fmla="*/ 528940 h 663118"/>
              <a:gd name="connsiteX7" fmla="*/ 873214 w 887256"/>
              <a:gd name="connsiteY7" fmla="*/ 608508 h 663118"/>
              <a:gd name="connsiteX8" fmla="*/ 887256 w 887256"/>
              <a:gd name="connsiteY8" fmla="*/ 663118 h 663118"/>
              <a:gd name="connsiteX9" fmla="*/ 787365 w 887256"/>
              <a:gd name="connsiteY9" fmla="*/ 647873 h 663118"/>
              <a:gd name="connsiteX10" fmla="*/ 45875 w 887256"/>
              <a:gd name="connsiteY10" fmla="*/ 97557 h 663118"/>
              <a:gd name="connsiteX11" fmla="*/ 0 w 887256"/>
              <a:gd name="connsiteY11" fmla="*/ 2328 h 663118"/>
              <a:gd name="connsiteX12" fmla="*/ 46107 w 887256"/>
              <a:gd name="connsiteY12" fmla="*/ 0 h 663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7256" h="663118">
                <a:moveTo>
                  <a:pt x="46107" y="0"/>
                </a:moveTo>
                <a:cubicBezTo>
                  <a:pt x="105895" y="0"/>
                  <a:pt x="164268" y="6059"/>
                  <a:pt x="220645" y="17595"/>
                </a:cubicBezTo>
                <a:lnTo>
                  <a:pt x="273976" y="31308"/>
                </a:lnTo>
                <a:lnTo>
                  <a:pt x="289711" y="60298"/>
                </a:lnTo>
                <a:cubicBezTo>
                  <a:pt x="398655" y="221556"/>
                  <a:pt x="560484" y="344150"/>
                  <a:pt x="750312" y="403192"/>
                </a:cubicBezTo>
                <a:lnTo>
                  <a:pt x="779979" y="410820"/>
                </a:lnTo>
                <a:lnTo>
                  <a:pt x="844092" y="528940"/>
                </a:lnTo>
                <a:cubicBezTo>
                  <a:pt x="855048" y="554843"/>
                  <a:pt x="864780" y="581390"/>
                  <a:pt x="873214" y="608508"/>
                </a:cubicBezTo>
                <a:lnTo>
                  <a:pt x="887256" y="663118"/>
                </a:lnTo>
                <a:lnTo>
                  <a:pt x="787365" y="647873"/>
                </a:lnTo>
                <a:cubicBezTo>
                  <a:pt x="466886" y="582293"/>
                  <a:pt x="197451" y="376583"/>
                  <a:pt x="45875" y="97557"/>
                </a:cubicBezTo>
                <a:lnTo>
                  <a:pt x="0" y="2328"/>
                </a:lnTo>
                <a:lnTo>
                  <a:pt x="46107" y="0"/>
                </a:ln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2" name="Freeform 134"/>
          <p:cNvSpPr/>
          <p:nvPr userDrawn="1"/>
        </p:nvSpPr>
        <p:spPr>
          <a:xfrm>
            <a:off x="5910026" y="4394804"/>
            <a:ext cx="708331" cy="481630"/>
          </a:xfrm>
          <a:custGeom>
            <a:avLst/>
            <a:gdLst>
              <a:gd name="connsiteX0" fmla="*/ 571071 w 708331"/>
              <a:gd name="connsiteY0" fmla="*/ 0 h 481630"/>
              <a:gd name="connsiteX1" fmla="*/ 604896 w 708331"/>
              <a:gd name="connsiteY1" fmla="*/ 55679 h 481630"/>
              <a:gd name="connsiteX2" fmla="*/ 667876 w 708331"/>
              <a:gd name="connsiteY2" fmla="*/ 139899 h 481630"/>
              <a:gd name="connsiteX3" fmla="*/ 708331 w 708331"/>
              <a:gd name="connsiteY3" fmla="*/ 184411 h 481630"/>
              <a:gd name="connsiteX4" fmla="*/ 649787 w 708331"/>
              <a:gd name="connsiteY4" fmla="*/ 237618 h 481630"/>
              <a:gd name="connsiteX5" fmla="*/ 174375 w 708331"/>
              <a:gd name="connsiteY5" fmla="*/ 465212 h 481630"/>
              <a:gd name="connsiteX6" fmla="*/ 66800 w 708331"/>
              <a:gd name="connsiteY6" fmla="*/ 481630 h 481630"/>
              <a:gd name="connsiteX7" fmla="*/ 63941 w 708331"/>
              <a:gd name="connsiteY7" fmla="*/ 462900 h 481630"/>
              <a:gd name="connsiteX8" fmla="*/ 194 w 708331"/>
              <a:gd name="connsiteY8" fmla="*/ 257542 h 481630"/>
              <a:gd name="connsiteX9" fmla="*/ 0 w 708331"/>
              <a:gd name="connsiteY9" fmla="*/ 257139 h 481630"/>
              <a:gd name="connsiteX10" fmla="*/ 42441 w 708331"/>
              <a:gd name="connsiteY10" fmla="*/ 254996 h 481630"/>
              <a:gd name="connsiteX11" fmla="*/ 566278 w 708331"/>
              <a:gd name="connsiteY11" fmla="*/ 5809 h 481630"/>
              <a:gd name="connsiteX12" fmla="*/ 571071 w 708331"/>
              <a:gd name="connsiteY12" fmla="*/ 0 h 48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8331" h="481630">
                <a:moveTo>
                  <a:pt x="571071" y="0"/>
                </a:moveTo>
                <a:lnTo>
                  <a:pt x="604896" y="55679"/>
                </a:lnTo>
                <a:cubicBezTo>
                  <a:pt x="624557" y="84780"/>
                  <a:pt x="645581" y="112884"/>
                  <a:pt x="667876" y="139899"/>
                </a:cubicBezTo>
                <a:lnTo>
                  <a:pt x="708331" y="184411"/>
                </a:lnTo>
                <a:lnTo>
                  <a:pt x="649787" y="237618"/>
                </a:lnTo>
                <a:cubicBezTo>
                  <a:pt x="514709" y="349095"/>
                  <a:pt x="352419" y="428779"/>
                  <a:pt x="174375" y="465212"/>
                </a:cubicBezTo>
                <a:lnTo>
                  <a:pt x="66800" y="481630"/>
                </a:lnTo>
                <a:lnTo>
                  <a:pt x="63941" y="462900"/>
                </a:lnTo>
                <a:cubicBezTo>
                  <a:pt x="49368" y="391683"/>
                  <a:pt x="27874" y="322986"/>
                  <a:pt x="194" y="257542"/>
                </a:cubicBezTo>
                <a:lnTo>
                  <a:pt x="0" y="257139"/>
                </a:lnTo>
                <a:lnTo>
                  <a:pt x="42441" y="254996"/>
                </a:lnTo>
                <a:cubicBezTo>
                  <a:pt x="246238" y="234299"/>
                  <a:pt x="429145" y="142942"/>
                  <a:pt x="566278" y="5809"/>
                </a:cubicBezTo>
                <a:lnTo>
                  <a:pt x="571071" y="0"/>
                </a:ln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Freeform 153"/>
          <p:cNvSpPr/>
          <p:nvPr userDrawn="1"/>
        </p:nvSpPr>
        <p:spPr>
          <a:xfrm>
            <a:off x="6516681" y="3047823"/>
            <a:ext cx="288236" cy="393779"/>
          </a:xfrm>
          <a:custGeom>
            <a:avLst/>
            <a:gdLst>
              <a:gd name="connsiteX0" fmla="*/ 150977 w 288236"/>
              <a:gd name="connsiteY0" fmla="*/ 0 h 393779"/>
              <a:gd name="connsiteX1" fmla="*/ 191431 w 288236"/>
              <a:gd name="connsiteY1" fmla="*/ 44512 h 393779"/>
              <a:gd name="connsiteX2" fmla="*/ 254411 w 288236"/>
              <a:gd name="connsiteY2" fmla="*/ 128732 h 393779"/>
              <a:gd name="connsiteX3" fmla="*/ 288236 w 288236"/>
              <a:gd name="connsiteY3" fmla="*/ 184411 h 393779"/>
              <a:gd name="connsiteX4" fmla="*/ 187278 w 288236"/>
              <a:gd name="connsiteY4" fmla="*/ 306774 h 393779"/>
              <a:gd name="connsiteX5" fmla="*/ 140053 w 288236"/>
              <a:gd name="connsiteY5" fmla="*/ 393779 h 393779"/>
              <a:gd name="connsiteX6" fmla="*/ 65373 w 288236"/>
              <a:gd name="connsiteY6" fmla="*/ 256193 h 393779"/>
              <a:gd name="connsiteX7" fmla="*/ 0 w 288236"/>
              <a:gd name="connsiteY7" fmla="*/ 176960 h 393779"/>
              <a:gd name="connsiteX8" fmla="*/ 61220 w 288236"/>
              <a:gd name="connsiteY8" fmla="*/ 95093 h 393779"/>
              <a:gd name="connsiteX9" fmla="*/ 131829 w 288236"/>
              <a:gd name="connsiteY9" fmla="*/ 17402 h 393779"/>
              <a:gd name="connsiteX10" fmla="*/ 150977 w 288236"/>
              <a:gd name="connsiteY10" fmla="*/ 0 h 393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8236" h="393779">
                <a:moveTo>
                  <a:pt x="150977" y="0"/>
                </a:moveTo>
                <a:lnTo>
                  <a:pt x="191431" y="44512"/>
                </a:lnTo>
                <a:cubicBezTo>
                  <a:pt x="213727" y="71527"/>
                  <a:pt x="234751" y="99631"/>
                  <a:pt x="254411" y="128732"/>
                </a:cubicBezTo>
                <a:lnTo>
                  <a:pt x="288236" y="184411"/>
                </a:lnTo>
                <a:lnTo>
                  <a:pt x="187278" y="306774"/>
                </a:lnTo>
                <a:lnTo>
                  <a:pt x="140053" y="393779"/>
                </a:lnTo>
                <a:lnTo>
                  <a:pt x="65373" y="256193"/>
                </a:lnTo>
                <a:lnTo>
                  <a:pt x="0" y="176960"/>
                </a:lnTo>
                <a:lnTo>
                  <a:pt x="61220" y="95093"/>
                </a:lnTo>
                <a:cubicBezTo>
                  <a:pt x="83515" y="68077"/>
                  <a:pt x="107082" y="42149"/>
                  <a:pt x="131829" y="17402"/>
                </a:cubicBezTo>
                <a:lnTo>
                  <a:pt x="150977" y="0"/>
                </a:ln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4" name="Freeform 149"/>
          <p:cNvSpPr/>
          <p:nvPr userDrawn="1"/>
        </p:nvSpPr>
        <p:spPr>
          <a:xfrm>
            <a:off x="6481096" y="4185437"/>
            <a:ext cx="288236" cy="393779"/>
          </a:xfrm>
          <a:custGeom>
            <a:avLst/>
            <a:gdLst>
              <a:gd name="connsiteX0" fmla="*/ 148183 w 288236"/>
              <a:gd name="connsiteY0" fmla="*/ 0 h 393779"/>
              <a:gd name="connsiteX1" fmla="*/ 222863 w 288236"/>
              <a:gd name="connsiteY1" fmla="*/ 137586 h 393779"/>
              <a:gd name="connsiteX2" fmla="*/ 288236 w 288236"/>
              <a:gd name="connsiteY2" fmla="*/ 216820 h 393779"/>
              <a:gd name="connsiteX3" fmla="*/ 227016 w 288236"/>
              <a:gd name="connsiteY3" fmla="*/ 298686 h 393779"/>
              <a:gd name="connsiteX4" fmla="*/ 156407 w 288236"/>
              <a:gd name="connsiteY4" fmla="*/ 376377 h 393779"/>
              <a:gd name="connsiteX5" fmla="*/ 137260 w 288236"/>
              <a:gd name="connsiteY5" fmla="*/ 393779 h 393779"/>
              <a:gd name="connsiteX6" fmla="*/ 96805 w 288236"/>
              <a:gd name="connsiteY6" fmla="*/ 349267 h 393779"/>
              <a:gd name="connsiteX7" fmla="*/ 33825 w 288236"/>
              <a:gd name="connsiteY7" fmla="*/ 265047 h 393779"/>
              <a:gd name="connsiteX8" fmla="*/ 0 w 288236"/>
              <a:gd name="connsiteY8" fmla="*/ 209368 h 393779"/>
              <a:gd name="connsiteX9" fmla="*/ 100958 w 288236"/>
              <a:gd name="connsiteY9" fmla="*/ 87005 h 393779"/>
              <a:gd name="connsiteX10" fmla="*/ 148183 w 288236"/>
              <a:gd name="connsiteY10" fmla="*/ 0 h 393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8236" h="393779">
                <a:moveTo>
                  <a:pt x="148183" y="0"/>
                </a:moveTo>
                <a:lnTo>
                  <a:pt x="222863" y="137586"/>
                </a:lnTo>
                <a:lnTo>
                  <a:pt x="288236" y="216820"/>
                </a:lnTo>
                <a:lnTo>
                  <a:pt x="227016" y="298686"/>
                </a:lnTo>
                <a:cubicBezTo>
                  <a:pt x="204721" y="325702"/>
                  <a:pt x="181154" y="351630"/>
                  <a:pt x="156407" y="376377"/>
                </a:cubicBezTo>
                <a:lnTo>
                  <a:pt x="137260" y="393779"/>
                </a:lnTo>
                <a:lnTo>
                  <a:pt x="96805" y="349267"/>
                </a:lnTo>
                <a:cubicBezTo>
                  <a:pt x="74510" y="322252"/>
                  <a:pt x="53486" y="294148"/>
                  <a:pt x="33825" y="265047"/>
                </a:cubicBezTo>
                <a:lnTo>
                  <a:pt x="0" y="209368"/>
                </a:lnTo>
                <a:lnTo>
                  <a:pt x="100958" y="87005"/>
                </a:lnTo>
                <a:lnTo>
                  <a:pt x="148183" y="0"/>
                </a:ln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5" name="Freeform 146"/>
          <p:cNvSpPr/>
          <p:nvPr userDrawn="1"/>
        </p:nvSpPr>
        <p:spPr>
          <a:xfrm>
            <a:off x="5645577" y="4622964"/>
            <a:ext cx="340775" cy="259279"/>
          </a:xfrm>
          <a:custGeom>
            <a:avLst/>
            <a:gdLst>
              <a:gd name="connsiteX0" fmla="*/ 0 w 340775"/>
              <a:gd name="connsiteY0" fmla="*/ 0 h 259279"/>
              <a:gd name="connsiteX1" fmla="*/ 53330 w 340775"/>
              <a:gd name="connsiteY1" fmla="*/ 13713 h 259279"/>
              <a:gd name="connsiteX2" fmla="*/ 227868 w 340775"/>
              <a:gd name="connsiteY2" fmla="*/ 31308 h 259279"/>
              <a:gd name="connsiteX3" fmla="*/ 273975 w 340775"/>
              <a:gd name="connsiteY3" fmla="*/ 28980 h 259279"/>
              <a:gd name="connsiteX4" fmla="*/ 274169 w 340775"/>
              <a:gd name="connsiteY4" fmla="*/ 29383 h 259279"/>
              <a:gd name="connsiteX5" fmla="*/ 337916 w 340775"/>
              <a:gd name="connsiteY5" fmla="*/ 234741 h 259279"/>
              <a:gd name="connsiteX6" fmla="*/ 340775 w 340775"/>
              <a:gd name="connsiteY6" fmla="*/ 253471 h 259279"/>
              <a:gd name="connsiteX7" fmla="*/ 339725 w 340775"/>
              <a:gd name="connsiteY7" fmla="*/ 253631 h 259279"/>
              <a:gd name="connsiteX8" fmla="*/ 227868 w 340775"/>
              <a:gd name="connsiteY8" fmla="*/ 259279 h 259279"/>
              <a:gd name="connsiteX9" fmla="*/ 116011 w 340775"/>
              <a:gd name="connsiteY9" fmla="*/ 253631 h 259279"/>
              <a:gd name="connsiteX10" fmla="*/ 107277 w 340775"/>
              <a:gd name="connsiteY10" fmla="*/ 252298 h 259279"/>
              <a:gd name="connsiteX11" fmla="*/ 93235 w 340775"/>
              <a:gd name="connsiteY11" fmla="*/ 197688 h 259279"/>
              <a:gd name="connsiteX12" fmla="*/ 64113 w 340775"/>
              <a:gd name="connsiteY12" fmla="*/ 118120 h 259279"/>
              <a:gd name="connsiteX13" fmla="*/ 0 w 340775"/>
              <a:gd name="connsiteY13" fmla="*/ 0 h 25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40775" h="259279">
                <a:moveTo>
                  <a:pt x="0" y="0"/>
                </a:moveTo>
                <a:lnTo>
                  <a:pt x="53330" y="13713"/>
                </a:lnTo>
                <a:cubicBezTo>
                  <a:pt x="109708" y="25250"/>
                  <a:pt x="168080" y="31308"/>
                  <a:pt x="227868" y="31308"/>
                </a:cubicBezTo>
                <a:lnTo>
                  <a:pt x="273975" y="28980"/>
                </a:lnTo>
                <a:lnTo>
                  <a:pt x="274169" y="29383"/>
                </a:lnTo>
                <a:cubicBezTo>
                  <a:pt x="301849" y="94827"/>
                  <a:pt x="323343" y="163524"/>
                  <a:pt x="337916" y="234741"/>
                </a:cubicBezTo>
                <a:lnTo>
                  <a:pt x="340775" y="253471"/>
                </a:lnTo>
                <a:lnTo>
                  <a:pt x="339725" y="253631"/>
                </a:lnTo>
                <a:cubicBezTo>
                  <a:pt x="302947" y="257366"/>
                  <a:pt x="265631" y="259279"/>
                  <a:pt x="227868" y="259279"/>
                </a:cubicBezTo>
                <a:cubicBezTo>
                  <a:pt x="190105" y="259279"/>
                  <a:pt x="152789" y="257366"/>
                  <a:pt x="116011" y="253631"/>
                </a:cubicBezTo>
                <a:lnTo>
                  <a:pt x="107277" y="252298"/>
                </a:lnTo>
                <a:lnTo>
                  <a:pt x="93235" y="197688"/>
                </a:lnTo>
                <a:cubicBezTo>
                  <a:pt x="84801" y="170570"/>
                  <a:pt x="75069" y="144023"/>
                  <a:pt x="64113" y="118120"/>
                </a:cubicBezTo>
                <a:lnTo>
                  <a:pt x="0" y="0"/>
                </a:ln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6" name="Freeform 138"/>
          <p:cNvSpPr/>
          <p:nvPr userDrawn="1"/>
        </p:nvSpPr>
        <p:spPr>
          <a:xfrm>
            <a:off x="4774668" y="3763759"/>
            <a:ext cx="252865" cy="227394"/>
          </a:xfrm>
          <a:custGeom>
            <a:avLst/>
            <a:gdLst>
              <a:gd name="connsiteX0" fmla="*/ 229207 w 252865"/>
              <a:gd name="connsiteY0" fmla="*/ 0 h 227394"/>
              <a:gd name="connsiteX1" fmla="*/ 227971 w 252865"/>
              <a:gd name="connsiteY1" fmla="*/ 24469 h 227394"/>
              <a:gd name="connsiteX2" fmla="*/ 245566 w 252865"/>
              <a:gd name="connsiteY2" fmla="*/ 199007 h 227394"/>
              <a:gd name="connsiteX3" fmla="*/ 252865 w 252865"/>
              <a:gd name="connsiteY3" fmla="*/ 227394 h 227394"/>
              <a:gd name="connsiteX4" fmla="*/ 244131 w 252865"/>
              <a:gd name="connsiteY4" fmla="*/ 226061 h 227394"/>
              <a:gd name="connsiteX5" fmla="*/ 132274 w 252865"/>
              <a:gd name="connsiteY5" fmla="*/ 220413 h 227394"/>
              <a:gd name="connsiteX6" fmla="*/ 20417 w 252865"/>
              <a:gd name="connsiteY6" fmla="*/ 226061 h 227394"/>
              <a:gd name="connsiteX7" fmla="*/ 19368 w 252865"/>
              <a:gd name="connsiteY7" fmla="*/ 226221 h 227394"/>
              <a:gd name="connsiteX8" fmla="*/ 5648 w 252865"/>
              <a:gd name="connsiteY8" fmla="*/ 136326 h 227394"/>
              <a:gd name="connsiteX9" fmla="*/ 0 w 252865"/>
              <a:gd name="connsiteY9" fmla="*/ 24469 h 227394"/>
              <a:gd name="connsiteX10" fmla="*/ 220482 w 252865"/>
              <a:gd name="connsiteY10" fmla="*/ 2243 h 227394"/>
              <a:gd name="connsiteX11" fmla="*/ 229207 w 252865"/>
              <a:gd name="connsiteY11" fmla="*/ 0 h 227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865" h="227394">
                <a:moveTo>
                  <a:pt x="229207" y="0"/>
                </a:moveTo>
                <a:lnTo>
                  <a:pt x="227971" y="24469"/>
                </a:lnTo>
                <a:cubicBezTo>
                  <a:pt x="227971" y="84257"/>
                  <a:pt x="234030" y="142629"/>
                  <a:pt x="245566" y="199007"/>
                </a:cubicBezTo>
                <a:lnTo>
                  <a:pt x="252865" y="227394"/>
                </a:lnTo>
                <a:lnTo>
                  <a:pt x="244131" y="226061"/>
                </a:lnTo>
                <a:cubicBezTo>
                  <a:pt x="207353" y="222326"/>
                  <a:pt x="170037" y="220413"/>
                  <a:pt x="132274" y="220413"/>
                </a:cubicBezTo>
                <a:cubicBezTo>
                  <a:pt x="94511" y="220413"/>
                  <a:pt x="57195" y="222326"/>
                  <a:pt x="20417" y="226061"/>
                </a:cubicBezTo>
                <a:lnTo>
                  <a:pt x="19368" y="226221"/>
                </a:lnTo>
                <a:lnTo>
                  <a:pt x="5648" y="136326"/>
                </a:lnTo>
                <a:cubicBezTo>
                  <a:pt x="1913" y="99548"/>
                  <a:pt x="0" y="62232"/>
                  <a:pt x="0" y="24469"/>
                </a:cubicBezTo>
                <a:cubicBezTo>
                  <a:pt x="75526" y="24469"/>
                  <a:pt x="149264" y="16816"/>
                  <a:pt x="220482" y="2243"/>
                </a:cubicBezTo>
                <a:lnTo>
                  <a:pt x="229207" y="0"/>
                </a:lnTo>
                <a:close/>
              </a:path>
            </a:pathLst>
          </a:custGeom>
          <a:solidFill>
            <a:srgbClr val="3A8BC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7" name="TextBox 160"/>
          <p:cNvSpPr txBox="1"/>
          <p:nvPr userDrawn="1"/>
        </p:nvSpPr>
        <p:spPr>
          <a:xfrm>
            <a:off x="4426641" y="2209201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3644B"/>
                </a:solidFill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01</a:t>
            </a:r>
            <a:endParaRPr lang="en-US" sz="2800" b="1" dirty="0">
              <a:solidFill>
                <a:srgbClr val="F3644B"/>
              </a:solidFill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</p:txBody>
      </p:sp>
      <p:sp>
        <p:nvSpPr>
          <p:cNvPr id="28" name="TextBox 161"/>
          <p:cNvSpPr txBox="1"/>
          <p:nvPr userDrawn="1"/>
        </p:nvSpPr>
        <p:spPr>
          <a:xfrm>
            <a:off x="5508825" y="3436704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2C6891"/>
                </a:solidFill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02</a:t>
            </a:r>
            <a:endParaRPr lang="en-US" sz="2800" b="1" dirty="0">
              <a:solidFill>
                <a:srgbClr val="2C6891"/>
              </a:solidFill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</p:txBody>
      </p:sp>
      <p:sp>
        <p:nvSpPr>
          <p:cNvPr id="29" name="TextBox 162"/>
          <p:cNvSpPr txBox="1"/>
          <p:nvPr userDrawn="1"/>
        </p:nvSpPr>
        <p:spPr>
          <a:xfrm>
            <a:off x="7133108" y="3476241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FBFBF"/>
                </a:solidFill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03</a:t>
            </a:r>
            <a:endParaRPr lang="en-US" sz="2800" b="1" dirty="0">
              <a:solidFill>
                <a:srgbClr val="BFBFBF"/>
              </a:solidFill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</p:txBody>
      </p:sp>
      <p:sp>
        <p:nvSpPr>
          <p:cNvPr id="30" name="TextBox 163"/>
          <p:cNvSpPr txBox="1"/>
          <p:nvPr userDrawn="1"/>
        </p:nvSpPr>
        <p:spPr>
          <a:xfrm>
            <a:off x="4582789" y="4757697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0"/>
              </a:rPr>
              <a:t>04</a:t>
            </a:r>
            <a:endParaRPr lang="en-US" sz="2800" b="1" dirty="0">
              <a:solidFill>
                <a:srgbClr val="92D050"/>
              </a:solidFill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0"/>
            </a:endParaRPr>
          </a:p>
        </p:txBody>
      </p:sp>
      <p:cxnSp>
        <p:nvCxnSpPr>
          <p:cNvPr id="31" name="Straight Connector 165"/>
          <p:cNvCxnSpPr/>
          <p:nvPr userDrawn="1"/>
        </p:nvCxnSpPr>
        <p:spPr>
          <a:xfrm>
            <a:off x="8624462" y="3838809"/>
            <a:ext cx="914400" cy="0"/>
          </a:xfrm>
          <a:prstGeom prst="line">
            <a:avLst/>
          </a:prstGeom>
          <a:noFill/>
          <a:ln w="6350" cap="flat" cmpd="sng" algn="ctr">
            <a:solidFill>
              <a:srgbClr val="7F8C8D"/>
            </a:solidFill>
            <a:prstDash val="dash"/>
            <a:miter lim="800000"/>
            <a:tailEnd type="oval"/>
          </a:ln>
          <a:effectLst/>
        </p:spPr>
      </p:cxnSp>
      <p:cxnSp>
        <p:nvCxnSpPr>
          <p:cNvPr id="32" name="Straight Connector 166"/>
          <p:cNvCxnSpPr/>
          <p:nvPr userDrawn="1"/>
        </p:nvCxnSpPr>
        <p:spPr>
          <a:xfrm>
            <a:off x="6957933" y="2151523"/>
            <a:ext cx="1223313" cy="0"/>
          </a:xfrm>
          <a:prstGeom prst="line">
            <a:avLst/>
          </a:prstGeom>
          <a:noFill/>
          <a:ln w="6350" cap="flat" cmpd="sng" algn="ctr">
            <a:solidFill>
              <a:srgbClr val="7F8C8D"/>
            </a:solidFill>
            <a:prstDash val="dash"/>
            <a:miter lim="800000"/>
            <a:tailEnd type="oval"/>
          </a:ln>
          <a:effectLst/>
        </p:spPr>
      </p:cxnSp>
      <p:cxnSp>
        <p:nvCxnSpPr>
          <p:cNvPr id="33" name="Straight Connector 168"/>
          <p:cNvCxnSpPr/>
          <p:nvPr userDrawn="1"/>
        </p:nvCxnSpPr>
        <p:spPr>
          <a:xfrm flipV="1">
            <a:off x="6328082" y="2151523"/>
            <a:ext cx="629851" cy="593272"/>
          </a:xfrm>
          <a:prstGeom prst="line">
            <a:avLst/>
          </a:prstGeom>
          <a:noFill/>
          <a:ln w="6350" cap="flat" cmpd="sng" algn="ctr">
            <a:solidFill>
              <a:srgbClr val="7F8C8D"/>
            </a:solidFill>
            <a:prstDash val="dash"/>
            <a:miter lim="800000"/>
          </a:ln>
          <a:effectLst/>
        </p:spPr>
      </p:cxnSp>
      <p:cxnSp>
        <p:nvCxnSpPr>
          <p:cNvPr id="34" name="Straight Connector 169"/>
          <p:cNvCxnSpPr/>
          <p:nvPr userDrawn="1"/>
        </p:nvCxnSpPr>
        <p:spPr>
          <a:xfrm>
            <a:off x="2806879" y="5122451"/>
            <a:ext cx="914400" cy="0"/>
          </a:xfrm>
          <a:prstGeom prst="line">
            <a:avLst/>
          </a:prstGeom>
          <a:noFill/>
          <a:ln w="6350" cap="flat" cmpd="sng" algn="ctr">
            <a:solidFill>
              <a:srgbClr val="7F8C8D"/>
            </a:solidFill>
            <a:prstDash val="dash"/>
            <a:miter lim="800000"/>
            <a:headEnd type="oval"/>
            <a:tailEnd type="none"/>
          </a:ln>
          <a:effectLst/>
        </p:spPr>
      </p:cxnSp>
      <p:cxnSp>
        <p:nvCxnSpPr>
          <p:cNvPr id="35" name="Straight Connector 170"/>
          <p:cNvCxnSpPr/>
          <p:nvPr userDrawn="1"/>
        </p:nvCxnSpPr>
        <p:spPr>
          <a:xfrm>
            <a:off x="2643593" y="2579260"/>
            <a:ext cx="914400" cy="0"/>
          </a:xfrm>
          <a:prstGeom prst="line">
            <a:avLst/>
          </a:prstGeom>
          <a:noFill/>
          <a:ln w="6350" cap="flat" cmpd="sng" algn="ctr">
            <a:solidFill>
              <a:srgbClr val="7F8C8D"/>
            </a:solidFill>
            <a:prstDash val="dash"/>
            <a:miter lim="800000"/>
            <a:headEnd type="oval"/>
            <a:tailEnd type="none"/>
          </a:ln>
          <a:effectLst/>
        </p:spPr>
      </p:cxnSp>
      <p:sp>
        <p:nvSpPr>
          <p:cNvPr id="46" name="内容占位符 2"/>
          <p:cNvSpPr>
            <a:spLocks noGrp="1"/>
          </p:cNvSpPr>
          <p:nvPr>
            <p:ph idx="1" hasCustomPrompt="1"/>
          </p:nvPr>
        </p:nvSpPr>
        <p:spPr>
          <a:xfrm>
            <a:off x="4167745" y="5280917"/>
            <a:ext cx="1602882" cy="68953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description</a:t>
            </a:r>
            <a:endParaRPr lang="zh-CN" altLang="en-US" dirty="0"/>
          </a:p>
        </p:txBody>
      </p:sp>
      <p:sp>
        <p:nvSpPr>
          <p:cNvPr id="47" name="内容占位符 2"/>
          <p:cNvSpPr>
            <a:spLocks noGrp="1"/>
          </p:cNvSpPr>
          <p:nvPr>
            <p:ph idx="13" hasCustomPrompt="1"/>
          </p:nvPr>
        </p:nvSpPr>
        <p:spPr>
          <a:xfrm>
            <a:off x="3968463" y="2811767"/>
            <a:ext cx="1602882" cy="68953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3644B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description</a:t>
            </a:r>
            <a:endParaRPr lang="zh-CN" altLang="en-US" dirty="0"/>
          </a:p>
        </p:txBody>
      </p:sp>
      <p:sp>
        <p:nvSpPr>
          <p:cNvPr id="48" name="内容占位符 2"/>
          <p:cNvSpPr>
            <a:spLocks noGrp="1"/>
          </p:cNvSpPr>
          <p:nvPr>
            <p:ph idx="14" hasCustomPrompt="1"/>
          </p:nvPr>
        </p:nvSpPr>
        <p:spPr>
          <a:xfrm>
            <a:off x="5038456" y="3865860"/>
            <a:ext cx="1602882" cy="68953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2C689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description</a:t>
            </a:r>
            <a:endParaRPr lang="zh-CN" altLang="en-US" dirty="0"/>
          </a:p>
        </p:txBody>
      </p:sp>
      <p:sp>
        <p:nvSpPr>
          <p:cNvPr id="49" name="内容占位符 2"/>
          <p:cNvSpPr>
            <a:spLocks noGrp="1"/>
          </p:cNvSpPr>
          <p:nvPr>
            <p:ph idx="15" hasCustomPrompt="1"/>
          </p:nvPr>
        </p:nvSpPr>
        <p:spPr>
          <a:xfrm>
            <a:off x="6762404" y="4021694"/>
            <a:ext cx="1602882" cy="68953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BFBFBF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zh-CN" dirty="0"/>
              <a:t>description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42A9C-0C69-485E-B78A-1536A2AE4A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A178E-2AF0-479A-A2A8-38B0D2A3776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295791" y="2497958"/>
            <a:ext cx="11896209" cy="843281"/>
          </a:xfrm>
        </p:spPr>
        <p:txBody>
          <a:bodyPr>
            <a:noAutofit/>
          </a:bodyPr>
          <a:lstStyle/>
          <a:p>
            <a:r>
              <a:rPr lang="zh-CN" altLang="en-US" sz="4000" b="1" dirty="0"/>
              <a:t>预训练、语言模型及</a:t>
            </a:r>
            <a:r>
              <a:rPr lang="en-US" altLang="zh-CN" sz="4000" b="1" dirty="0"/>
              <a:t>huggingface</a:t>
            </a:r>
            <a:r>
              <a:rPr lang="zh-CN" altLang="en-US" sz="4000" b="1" dirty="0"/>
              <a:t>实操</a:t>
            </a:r>
            <a:endParaRPr lang="zh-CN" altLang="en-US" sz="4000" b="1" dirty="0"/>
          </a:p>
        </p:txBody>
      </p:sp>
      <p:sp>
        <p:nvSpPr>
          <p:cNvPr id="10" name="Rectangle 18"/>
          <p:cNvSpPr>
            <a:spLocks noChangeArrowheads="1"/>
          </p:cNvSpPr>
          <p:nvPr/>
        </p:nvSpPr>
        <p:spPr bwMode="auto">
          <a:xfrm>
            <a:off x="4996515" y="4430550"/>
            <a:ext cx="2306320" cy="10509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lt"/>
              </a:rPr>
              <a:t>Name: </a:t>
            </a:r>
            <a:r>
              <a:rPr lang="zh-CN" altLang="en-US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lt"/>
              </a:rPr>
              <a:t>朱权浩</a:t>
            </a:r>
            <a:endParaRPr lang="zh-CN" altLang="en-US" sz="2800" b="1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+mn-lt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lt"/>
              </a:rPr>
              <a:t>The Alpha Lab</a:t>
            </a:r>
            <a:endParaRPr lang="en-US" altLang="zh-CN" sz="24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49"/>
          <p:cNvSpPr txBox="1"/>
          <p:nvPr/>
        </p:nvSpPr>
        <p:spPr>
          <a:xfrm>
            <a:off x="1035685" y="580708"/>
            <a:ext cx="404114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单层感知机</a:t>
            </a:r>
            <a:endParaRPr lang="zh-CN" altLang="en-US" sz="3200" dirty="0">
              <a:solidFill>
                <a:srgbClr val="445469"/>
              </a:solidFill>
              <a:latin typeface="Berlin Sans FB" panose="020E0602020502020306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3" name="Rectangle 51"/>
          <p:cNvSpPr/>
          <p:nvPr/>
        </p:nvSpPr>
        <p:spPr>
          <a:xfrm>
            <a:off x="936673" y="455857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6585" y="1180465"/>
            <a:ext cx="102133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单层感知机：引入激活函数，解决非线性问题。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dirty="0">
              <a:latin typeface="Bahnschrift SemiBold SemiConden" panose="020B0502040204020203" pitchFamily="34" charset="0"/>
              <a:ea typeface="华文琥珀" panose="02010800040101010101" pitchFamily="2" charset="-122"/>
              <a:cs typeface="微软雅黑" panose="020B0503020204020204" charset="-122"/>
            </a:endParaRPr>
          </a:p>
        </p:txBody>
      </p:sp>
      <p:pic>
        <p:nvPicPr>
          <p:cNvPr id="3" name="图片 2" descr="17276011724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3070" y="2308225"/>
            <a:ext cx="4882515" cy="2240915"/>
          </a:xfrm>
          <a:prstGeom prst="rect">
            <a:avLst/>
          </a:prstGeom>
        </p:spPr>
      </p:pic>
      <p:pic>
        <p:nvPicPr>
          <p:cNvPr id="4" name="图片 3" descr="1727601422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0135" y="2752725"/>
            <a:ext cx="4476750" cy="1796415"/>
          </a:xfrm>
          <a:prstGeom prst="rect">
            <a:avLst/>
          </a:prstGeom>
        </p:spPr>
      </p:pic>
      <p:pic>
        <p:nvPicPr>
          <p:cNvPr id="5" name="图片 4" descr="172760178438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070" y="4482465"/>
            <a:ext cx="5240020" cy="2206625"/>
          </a:xfrm>
          <a:prstGeom prst="rect">
            <a:avLst/>
          </a:prstGeom>
        </p:spPr>
      </p:pic>
      <p:pic>
        <p:nvPicPr>
          <p:cNvPr id="6" name="图片 5" descr="17276025562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135" y="4482465"/>
            <a:ext cx="4789805" cy="21393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49"/>
          <p:cNvSpPr txBox="1"/>
          <p:nvPr/>
        </p:nvSpPr>
        <p:spPr>
          <a:xfrm>
            <a:off x="1035685" y="580708"/>
            <a:ext cx="404114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多层感知机</a:t>
            </a:r>
            <a:endParaRPr lang="zh-CN" altLang="en-US" sz="3200" dirty="0">
              <a:solidFill>
                <a:srgbClr val="445469"/>
              </a:solidFill>
              <a:latin typeface="Berlin Sans FB" panose="020E0602020502020306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3" name="Rectangle 51"/>
          <p:cNvSpPr/>
          <p:nvPr/>
        </p:nvSpPr>
        <p:spPr>
          <a:xfrm>
            <a:off x="936673" y="455857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6585" y="1180465"/>
            <a:ext cx="1021334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多层感知机（MLP）：多个隐藏层，增强模型复杂度。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algn="just" fontAlgn="auto">
              <a:lnSpc>
                <a:spcPct val="150000"/>
              </a:lnSpc>
              <a:buFont typeface="Wingdings" panose="05000000000000000000" charset="0"/>
              <a:buNone/>
            </a:pP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dirty="0">
              <a:latin typeface="Bahnschrift SemiBold SemiConden" panose="020B0502040204020203" pitchFamily="34" charset="0"/>
              <a:ea typeface="华文琥珀" panose="02010800040101010101" pitchFamily="2" charset="-122"/>
              <a:cs typeface="微软雅黑" panose="020B0503020204020204" charset="-122"/>
            </a:endParaRPr>
          </a:p>
        </p:txBody>
      </p:sp>
      <p:pic>
        <p:nvPicPr>
          <p:cNvPr id="7" name="图片 6" descr="17276028390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59380" y="2233930"/>
            <a:ext cx="6872605" cy="30429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49"/>
          <p:cNvSpPr txBox="1"/>
          <p:nvPr/>
        </p:nvSpPr>
        <p:spPr>
          <a:xfrm>
            <a:off x="1035685" y="580708"/>
            <a:ext cx="404114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前向传播与反向</a:t>
            </a: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更新</a:t>
            </a:r>
            <a:endParaRPr lang="zh-CN" altLang="en-US" sz="3200" dirty="0">
              <a:solidFill>
                <a:srgbClr val="445469"/>
              </a:solidFill>
              <a:latin typeface="Berlin Sans FB" panose="020E0602020502020306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3" name="Rectangle 51"/>
          <p:cNvSpPr/>
          <p:nvPr/>
        </p:nvSpPr>
        <p:spPr>
          <a:xfrm>
            <a:off x="936673" y="455857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7700" y="1260475"/>
            <a:ext cx="102133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前向传播</a:t>
            </a:r>
            <a:r>
              <a:rPr 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（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forward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）</a:t>
            </a: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：输入数据通过网络，计算输出。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反向</a:t>
            </a:r>
            <a:r>
              <a:rPr 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更新（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backward)</a:t>
            </a: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：计算损失函数对权重的梯度，更新权重。</a:t>
            </a:r>
            <a:endParaRPr lang="zh-CN" altLang="en-US" dirty="0">
              <a:latin typeface="Bahnschrift SemiBold SemiConden" panose="020B0502040204020203" pitchFamily="34" charset="0"/>
              <a:ea typeface="华文琥珀" panose="02010800040101010101" pitchFamily="2" charset="-122"/>
              <a:cs typeface="微软雅黑" panose="020B0503020204020204" charset="-122"/>
            </a:endParaRPr>
          </a:p>
        </p:txBody>
      </p:sp>
      <p:pic>
        <p:nvPicPr>
          <p:cNvPr id="3" name="图片 2" descr="172760312519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1315" y="2873375"/>
            <a:ext cx="6390005" cy="2977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49"/>
          <p:cNvSpPr txBox="1"/>
          <p:nvPr/>
        </p:nvSpPr>
        <p:spPr>
          <a:xfrm>
            <a:off x="1035685" y="580708"/>
            <a:ext cx="404114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过拟合与</a:t>
            </a: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欠拟合</a:t>
            </a:r>
            <a:endParaRPr lang="zh-CN" altLang="en-US" sz="3200" dirty="0">
              <a:solidFill>
                <a:srgbClr val="445469"/>
              </a:solidFill>
              <a:latin typeface="Berlin Sans FB" panose="020E0602020502020306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3" name="Rectangle 51"/>
          <p:cNvSpPr/>
          <p:nvPr/>
        </p:nvSpPr>
        <p:spPr>
          <a:xfrm>
            <a:off x="936673" y="455857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7700" y="1260475"/>
            <a:ext cx="102133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过拟合：模型在训练数据上表现良好，但在新数据上表现差。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欠拟合：模型在训练数据上表现就差，复杂度不够</a:t>
            </a:r>
            <a:endParaRPr lang="zh-CN" altLang="en-US" dirty="0">
              <a:latin typeface="Bahnschrift SemiBold SemiConden" panose="020B0502040204020203" pitchFamily="34" charset="0"/>
              <a:ea typeface="华文琥珀" panose="02010800040101010101" pitchFamily="2" charset="-122"/>
              <a:cs typeface="微软雅黑" panose="020B0503020204020204" charset="-122"/>
            </a:endParaRPr>
          </a:p>
        </p:txBody>
      </p:sp>
      <p:pic>
        <p:nvPicPr>
          <p:cNvPr id="4" name="图片 3" descr="17276042512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5285" y="2524125"/>
            <a:ext cx="5361305" cy="1491615"/>
          </a:xfrm>
          <a:prstGeom prst="rect">
            <a:avLst/>
          </a:prstGeom>
        </p:spPr>
      </p:pic>
      <p:pic>
        <p:nvPicPr>
          <p:cNvPr id="5" name="图片 4" descr="17276043994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415" y="2524125"/>
            <a:ext cx="4702810" cy="35217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49"/>
          <p:cNvSpPr txBox="1"/>
          <p:nvPr/>
        </p:nvSpPr>
        <p:spPr>
          <a:xfrm>
            <a:off x="1035685" y="580708"/>
            <a:ext cx="404114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逻辑回归与分类</a:t>
            </a: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任务</a:t>
            </a:r>
            <a:endParaRPr lang="zh-CN" altLang="en-US" sz="3200" dirty="0">
              <a:solidFill>
                <a:srgbClr val="445469"/>
              </a:solidFill>
              <a:latin typeface="Berlin Sans FB" panose="020E0602020502020306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3" name="Rectangle 51"/>
          <p:cNvSpPr/>
          <p:nvPr/>
        </p:nvSpPr>
        <p:spPr>
          <a:xfrm>
            <a:off x="936673" y="455857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7700" y="1260475"/>
            <a:ext cx="10213340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逻辑回归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使用sigmoid函数将线性回归结果转换为概率。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分类任务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二分类：如猫狗分类，使用sigmoid函数。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多分类：使用softmax函数计算每个类别的概率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 descr="172770403366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7745" y="3771265"/>
            <a:ext cx="3662045" cy="10433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26533" y="4540578"/>
            <a:ext cx="5758858" cy="921970"/>
          </a:xfrm>
        </p:spPr>
        <p:txBody>
          <a:bodyPr>
            <a:normAutofit/>
          </a:bodyPr>
          <a:lstStyle/>
          <a:p>
            <a:r>
              <a:rPr lang="zh-CN" altLang="en-US" dirty="0">
                <a:cs typeface="+mn-ea"/>
                <a:sym typeface="+mn-lt"/>
              </a:rPr>
              <a:t>预训练</a:t>
            </a:r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49"/>
          <p:cNvSpPr txBox="1"/>
          <p:nvPr/>
        </p:nvSpPr>
        <p:spPr>
          <a:xfrm>
            <a:off x="1035685" y="580708"/>
            <a:ext cx="404114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预训练</a:t>
            </a:r>
            <a:endParaRPr lang="zh-CN" altLang="en-US" sz="3200" dirty="0">
              <a:solidFill>
                <a:srgbClr val="445469"/>
              </a:solidFill>
              <a:latin typeface="Berlin Sans FB" panose="020E0602020502020306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3" name="Rectangle 51"/>
          <p:cNvSpPr/>
          <p:nvPr/>
        </p:nvSpPr>
        <p:spPr>
          <a:xfrm>
            <a:off x="936673" y="455857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87350" y="949960"/>
            <a:ext cx="10213340" cy="54927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安装Anaconda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访问Anaconda官网下载安装包。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安装过程中注意勾选添加到系统环境变量。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检验安装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打开Anaconda Prompt。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输入conda -h，如果显示帮助信息则安装成功。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虚拟环境配置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创建环境：conda create --name myenv python=3.8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激活环境：conda activate myenv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查看环境：conda env list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删除环境：conda env remove -n myenv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0" y="1537335"/>
            <a:ext cx="5741035" cy="3067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49"/>
          <p:cNvSpPr txBox="1"/>
          <p:nvPr/>
        </p:nvSpPr>
        <p:spPr>
          <a:xfrm>
            <a:off x="1035685" y="580708"/>
            <a:ext cx="404114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altLang="zh-CN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anaconda</a:t>
            </a: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环境</a:t>
            </a: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配置</a:t>
            </a:r>
            <a:endParaRPr lang="zh-CN" altLang="en-US" sz="3200" dirty="0">
              <a:solidFill>
                <a:srgbClr val="445469"/>
              </a:solidFill>
              <a:latin typeface="Berlin Sans FB" panose="020E0602020502020306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3" name="Rectangle 51"/>
          <p:cNvSpPr/>
          <p:nvPr/>
        </p:nvSpPr>
        <p:spPr>
          <a:xfrm>
            <a:off x="936673" y="455857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36625" y="1238885"/>
            <a:ext cx="1021334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dirty="0">
                <a:latin typeface="Bahnschrift SemiBold SemiConden" panose="020B0502040204020203" pitchFamily="34" charset="0"/>
                <a:ea typeface="华文琥珀" panose="02010800040101010101" pitchFamily="2" charset="-122"/>
                <a:cs typeface="微软雅黑" panose="020B0503020204020204" charset="-122"/>
              </a:rPr>
              <a:t>具体项目</a:t>
            </a:r>
            <a:r>
              <a:rPr lang="zh-CN" altLang="en-US" dirty="0">
                <a:latin typeface="Bahnschrift SemiBold SemiConden" panose="020B0502040204020203" pitchFamily="34" charset="0"/>
                <a:ea typeface="华文琥珀" panose="02010800040101010101" pitchFamily="2" charset="-122"/>
                <a:cs typeface="微软雅黑" panose="020B0503020204020204" charset="-122"/>
              </a:rPr>
              <a:t>设置</a:t>
            </a:r>
            <a:endParaRPr lang="zh-CN" altLang="en-US" dirty="0">
              <a:latin typeface="Bahnschrift SemiBold SemiConden" panose="020B0502040204020203" pitchFamily="34" charset="0"/>
              <a:ea typeface="华文琥珀" panose="02010800040101010101" pitchFamily="2" charset="-122"/>
              <a:cs typeface="微软雅黑" panose="020B0503020204020204" charset="-122"/>
            </a:endParaRPr>
          </a:p>
        </p:txBody>
      </p:sp>
      <p:pic>
        <p:nvPicPr>
          <p:cNvPr id="3" name="图片 2" descr="172757756407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8475" y="1705610"/>
            <a:ext cx="6809740" cy="4980940"/>
          </a:xfrm>
          <a:prstGeom prst="rect">
            <a:avLst/>
          </a:prstGeom>
        </p:spPr>
      </p:pic>
      <p:pic>
        <p:nvPicPr>
          <p:cNvPr id="4" name="图片 3" descr="172757756408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495" y="1705610"/>
            <a:ext cx="5909945" cy="5037455"/>
          </a:xfrm>
          <a:prstGeom prst="rect">
            <a:avLst/>
          </a:prstGeom>
        </p:spPr>
      </p:pic>
      <p:pic>
        <p:nvPicPr>
          <p:cNvPr id="5" name="图片 4" descr="17275775640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675" y="1705610"/>
            <a:ext cx="7763510" cy="50374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604962" y="4506724"/>
            <a:ext cx="9444037" cy="921970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zh-CN" altLang="en-US" sz="3600" b="1" dirty="0"/>
              <a:t>深度学习</a:t>
            </a:r>
            <a:r>
              <a:rPr lang="zh-CN" altLang="en-US" sz="3600" b="1" dirty="0"/>
              <a:t>及语言模型发展</a:t>
            </a:r>
            <a:r>
              <a:rPr lang="zh-CN" altLang="en-US" sz="3600" b="1" dirty="0"/>
              <a:t>脉络</a:t>
            </a:r>
            <a:endParaRPr lang="zh-CN" altLang="en-US" sz="36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49"/>
          <p:cNvSpPr txBox="1"/>
          <p:nvPr/>
        </p:nvSpPr>
        <p:spPr>
          <a:xfrm>
            <a:off x="1035685" y="581025"/>
            <a:ext cx="585089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深度学习及语言模型发展</a:t>
            </a: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脉络</a:t>
            </a:r>
            <a:endParaRPr lang="zh-CN" altLang="en-US" sz="3200" dirty="0">
              <a:solidFill>
                <a:srgbClr val="445469"/>
              </a:solidFill>
              <a:latin typeface="Berlin Sans FB" panose="020E0602020502020306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3" name="Rectangle 51"/>
          <p:cNvSpPr/>
          <p:nvPr/>
        </p:nvSpPr>
        <p:spPr>
          <a:xfrm>
            <a:off x="936673" y="455857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9750" y="1296035"/>
            <a:ext cx="10213340" cy="54927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AI</a:t>
            </a:r>
            <a:r>
              <a:rPr lang="zh-CN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（人工智能）</a:t>
            </a: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、ML</a:t>
            </a:r>
            <a:r>
              <a:rPr lang="zh-CN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（机器学习）</a:t>
            </a: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、DL</a:t>
            </a:r>
            <a:r>
              <a:rPr lang="zh-CN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（深度学习）</a:t>
            </a:r>
            <a:endParaRPr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AI：模拟人类智能活动。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200150" lvl="2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ML：研究算法，让机器基于数据进行预测。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657350" lvl="3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DL：ML的分支，使用多层神经网络。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语言模型发展</a:t>
            </a:r>
            <a:endParaRPr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单层感知机：线性分类问题的初步尝试。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多层感知机：引入非线性激活函数，增强模型表达能力。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预训练模型：如Word2Vec，将词映射到向量空间。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经典模型：CNN、RNN、LSTM。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注意力机制：提出“Attention Is All You Need”。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Transformer：引入自注意力机制。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BERT &amp; GPT：基于Transformer的预训练语言模型。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zh-CN" sz="3600" b="1" dirty="0"/>
              <a:t>pytorch</a:t>
            </a:r>
            <a:r>
              <a:rPr lang="zh-CN" altLang="en-US" sz="3600" b="1" dirty="0"/>
              <a:t>基础</a:t>
            </a:r>
            <a:endParaRPr lang="zh-CN" altLang="en-US" sz="36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49"/>
          <p:cNvSpPr txBox="1"/>
          <p:nvPr/>
        </p:nvSpPr>
        <p:spPr>
          <a:xfrm>
            <a:off x="1035685" y="580708"/>
            <a:ext cx="404114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altLang="zh-CN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pytorch</a:t>
            </a:r>
            <a:r>
              <a:rPr lang="zh-CN" altLang="en-US" sz="3200" dirty="0">
                <a:solidFill>
                  <a:srgbClr val="445469"/>
                </a:solidFill>
                <a:latin typeface="Berlin Sans FB" panose="020E0602020502020306" pitchFamily="34" charset="0"/>
                <a:ea typeface="微软雅黑" panose="020B0503020204020204" charset="-122"/>
                <a:cs typeface="+mn-ea"/>
                <a:sym typeface="+mn-lt"/>
              </a:rPr>
              <a:t>基础</a:t>
            </a:r>
            <a:endParaRPr lang="zh-CN" altLang="en-US" sz="3200" dirty="0">
              <a:solidFill>
                <a:srgbClr val="445469"/>
              </a:solidFill>
              <a:latin typeface="Berlin Sans FB" panose="020E0602020502020306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3" name="Rectangle 51"/>
          <p:cNvSpPr/>
          <p:nvPr/>
        </p:nvSpPr>
        <p:spPr>
          <a:xfrm>
            <a:off x="936673" y="455857"/>
            <a:ext cx="70970" cy="628052"/>
          </a:xfrm>
          <a:prstGeom prst="rect">
            <a:avLst/>
          </a:prstGeom>
          <a:solidFill>
            <a:srgbClr val="44546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44500" y="1442085"/>
            <a:ext cx="10213340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线性回归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房价预测：使用二元一次方程拟合数据。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损失函数：均方差（MSE）衡量预测值与实际值的差异。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梯度下降：迭代更新权重，最小化损失函数。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学习率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控制参数更新幅度，防止在极小值附近波动。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张量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定义：多维数组，用于表示数据。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特性：维度、形状、数据类型、存储。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742950" lvl="1" indent="-285750" algn="just" fontAlgn="auto">
              <a:lnSpc>
                <a:spcPct val="150000"/>
              </a:lnSpc>
              <a:buFont typeface="Wingdings" panose="05000000000000000000" charset="0"/>
              <a:buChar char="p"/>
            </a:pPr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感知机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图片 2" descr="172770155627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8850" y="2047875"/>
            <a:ext cx="3140710" cy="25584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zh-CN" altLang="en-US" sz="3600" b="1" dirty="0"/>
              <a:t>神经</a:t>
            </a:r>
            <a:r>
              <a:rPr lang="zh-CN" altLang="en-US" sz="3600" b="1" dirty="0"/>
              <a:t>网络</a:t>
            </a:r>
            <a:endParaRPr lang="zh-CN" altLang="en-US" sz="3600" b="1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ZDBlYTcyNjZhNzg3MjYzNjAwMjY0MDlmNTBlNjdiZmI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044">
    <a:dk1>
      <a:srgbClr val="737572"/>
    </a:dk1>
    <a:lt1>
      <a:sysClr val="window" lastClr="FFFFFF"/>
    </a:lt1>
    <a:dk2>
      <a:srgbClr val="445469"/>
    </a:dk2>
    <a:lt2>
      <a:srgbClr val="FFFFFF"/>
    </a:lt2>
    <a:accent1>
      <a:srgbClr val="3A8BC1"/>
    </a:accent1>
    <a:accent2>
      <a:srgbClr val="445469"/>
    </a:accent2>
    <a:accent3>
      <a:srgbClr val="3A8BC1"/>
    </a:accent3>
    <a:accent4>
      <a:srgbClr val="445469"/>
    </a:accent4>
    <a:accent5>
      <a:srgbClr val="3A8BC1"/>
    </a:accent5>
    <a:accent6>
      <a:srgbClr val="445469"/>
    </a:accent6>
    <a:hlink>
      <a:srgbClr val="1E9272"/>
    </a:hlink>
    <a:folHlink>
      <a:srgbClr val="32FFBF"/>
    </a:folHlink>
  </a:clrScheme>
  <a:fontScheme name="自定义 10">
    <a:majorFont>
      <a:latin typeface="Calibri Light"/>
      <a:ea typeface="微软雅黑"/>
      <a:cs typeface=""/>
    </a:majorFont>
    <a:minorFont>
      <a:latin typeface="Calibri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988</Words>
  <Application>WPS 演示</Application>
  <PresentationFormat>宽屏</PresentationFormat>
  <Paragraphs>91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3" baseType="lpstr">
      <vt:lpstr>Arial</vt:lpstr>
      <vt:lpstr>宋体</vt:lpstr>
      <vt:lpstr>Wingdings</vt:lpstr>
      <vt:lpstr>Calibri</vt:lpstr>
      <vt:lpstr>Calibri</vt:lpstr>
      <vt:lpstr>微软雅黑</vt:lpstr>
      <vt:lpstr>Berlin Sans FB</vt:lpstr>
      <vt:lpstr>Open Sans</vt:lpstr>
      <vt:lpstr>Segoe Print</vt:lpstr>
      <vt:lpstr>Agency FB</vt:lpstr>
      <vt:lpstr>Wingdings</vt:lpstr>
      <vt:lpstr>Bahnschrift SemiBold SemiConden</vt:lpstr>
      <vt:lpstr>Bahnschrift</vt:lpstr>
      <vt:lpstr>华文琥珀</vt:lpstr>
      <vt:lpstr>等线</vt:lpstr>
      <vt:lpstr>等线 Light</vt:lpstr>
      <vt:lpstr>Arial Unicode MS</vt:lpstr>
      <vt:lpstr>Office 主题​​</vt:lpstr>
      <vt:lpstr>环境配置与深度学习简介</vt:lpstr>
      <vt:lpstr>anaconda环境配置</vt:lpstr>
      <vt:lpstr>PowerPoint 演示文稿</vt:lpstr>
      <vt:lpstr>PowerPoint 演示文稿</vt:lpstr>
      <vt:lpstr>深度学习及语言模型发展脉络</vt:lpstr>
      <vt:lpstr>PowerPoint 演示文稿</vt:lpstr>
      <vt:lpstr>pytorch基础</vt:lpstr>
      <vt:lpstr>PowerPoint 演示文稿</vt:lpstr>
      <vt:lpstr>神经网络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张凯源</dc:creator>
  <cp:lastModifiedBy>浩</cp:lastModifiedBy>
  <cp:revision>64</cp:revision>
  <dcterms:created xsi:type="dcterms:W3CDTF">2017-07-29T11:53:00Z</dcterms:created>
  <dcterms:modified xsi:type="dcterms:W3CDTF">2024-10-03T05:35:35Z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2052-12.1.0.18276</vt:lpwstr>
  </property>
  <property fmtid="{D5CDD505-2E9C-101B-9397-08002B2CF9AE}" pid="3" name="ICV">
    <vt:lpwstr>DB9CE9857154498BAAFF12CE97919C36_12</vt:lpwstr>
  </property>
</Properties>
</file>

<file path=docProps/thumbnail.jpeg>
</file>